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40"/>
  </p:notesMasterIdLst>
  <p:handoutMasterIdLst>
    <p:handoutMasterId r:id="rId41"/>
  </p:handoutMasterIdLst>
  <p:sldIdLst>
    <p:sldId id="257" r:id="rId2"/>
    <p:sldId id="294" r:id="rId3"/>
    <p:sldId id="295" r:id="rId4"/>
    <p:sldId id="282" r:id="rId5"/>
    <p:sldId id="279" r:id="rId6"/>
    <p:sldId id="285" r:id="rId7"/>
    <p:sldId id="283" r:id="rId8"/>
    <p:sldId id="286" r:id="rId9"/>
    <p:sldId id="268" r:id="rId10"/>
    <p:sldId id="296" r:id="rId11"/>
    <p:sldId id="297" r:id="rId12"/>
    <p:sldId id="298" r:id="rId13"/>
    <p:sldId id="299" r:id="rId14"/>
    <p:sldId id="300" r:id="rId15"/>
    <p:sldId id="301" r:id="rId16"/>
    <p:sldId id="302" r:id="rId17"/>
    <p:sldId id="269" r:id="rId18"/>
    <p:sldId id="270" r:id="rId19"/>
    <p:sldId id="271" r:id="rId20"/>
    <p:sldId id="272" r:id="rId21"/>
    <p:sldId id="273" r:id="rId22"/>
    <p:sldId id="274" r:id="rId23"/>
    <p:sldId id="275" r:id="rId24"/>
    <p:sldId id="276" r:id="rId25"/>
    <p:sldId id="277" r:id="rId26"/>
    <p:sldId id="278" r:id="rId27"/>
    <p:sldId id="281" r:id="rId28"/>
    <p:sldId id="287" r:id="rId29"/>
    <p:sldId id="288" r:id="rId30"/>
    <p:sldId id="289" r:id="rId31"/>
    <p:sldId id="290" r:id="rId32"/>
    <p:sldId id="291" r:id="rId33"/>
    <p:sldId id="292" r:id="rId34"/>
    <p:sldId id="293" r:id="rId35"/>
    <p:sldId id="303" r:id="rId36"/>
    <p:sldId id="304" r:id="rId37"/>
    <p:sldId id="305" r:id="rId38"/>
    <p:sldId id="267" r:id="rId39"/>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60"/>
  </p:normalViewPr>
  <p:slideViewPr>
    <p:cSldViewPr snapToGrid="0">
      <p:cViewPr varScale="1">
        <p:scale>
          <a:sx n="73" d="100"/>
          <a:sy n="73" d="100"/>
        </p:scale>
        <p:origin x="594" y="78"/>
      </p:cViewPr>
      <p:guideLst>
        <p:guide orient="horz" pos="2160"/>
        <p:guide pos="3840"/>
      </p:guideLst>
    </p:cSldViewPr>
  </p:slideViewPr>
  <p:notesTextViewPr>
    <p:cViewPr>
      <p:scale>
        <a:sx n="1" d="1"/>
        <a:sy n="1" d="1"/>
      </p:scale>
      <p:origin x="0" y="0"/>
    </p:cViewPr>
  </p:notesTextViewPr>
  <p:notesViewPr>
    <p:cSldViewPr snapToGrid="0">
      <p:cViewPr varScale="1">
        <p:scale>
          <a:sx n="124" d="100"/>
          <a:sy n="124" d="100"/>
        </p:scale>
        <p:origin x="49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504B06-ACE4-41E7-8CF4-409B4411A1D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3179914-91BC-4DA3-9A1F-B3A24344DEDC}">
      <dgm:prSet custT="1"/>
      <dgm:spPr/>
      <dgm:t>
        <a:bodyPr/>
        <a:lstStyle/>
        <a:p>
          <a:pPr rtl="0"/>
          <a:r>
            <a:rPr lang="ru-RU" sz="1600" dirty="0" smtClean="0">
              <a:latin typeface="Times New Roman" panose="02020603050405020304" pitchFamily="18" charset="0"/>
              <a:cs typeface="Times New Roman" panose="02020603050405020304" pitchFamily="18" charset="0"/>
            </a:rPr>
            <a:t>К.Роджерстің </a:t>
          </a:r>
          <a:r>
            <a:rPr lang="ru-RU" sz="1600" dirty="0" err="1" smtClean="0">
              <a:latin typeface="Times New Roman" panose="02020603050405020304" pitchFamily="18" charset="0"/>
              <a:cs typeface="Times New Roman" panose="02020603050405020304" pitchFamily="18" charset="0"/>
            </a:rPr>
            <a:t>өз</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әрекетінің</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негізінде</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клиенттің</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тұлғасын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қойды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Ол</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дәстүрлі</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психотехниканың</a:t>
          </a:r>
          <a:r>
            <a:rPr lang="ru-RU" sz="1600" dirty="0" smtClean="0">
              <a:latin typeface="Times New Roman" panose="02020603050405020304" pitchFamily="18" charset="0"/>
              <a:cs typeface="Times New Roman" panose="02020603050405020304" pitchFamily="18" charset="0"/>
            </a:rPr>
            <a:t> “интерпретация”, “суггестия”, “</a:t>
          </a:r>
          <a:r>
            <a:rPr lang="ru-RU" sz="1600" dirty="0" err="1" smtClean="0">
              <a:latin typeface="Times New Roman" panose="02020603050405020304" pitchFamily="18" charset="0"/>
              <a:cs typeface="Times New Roman" panose="02020603050405020304" pitchFamily="18" charset="0"/>
            </a:rPr>
            <a:t>үйрету</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сияқты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типтерінен</a:t>
          </a:r>
          <a:r>
            <a:rPr lang="ru-RU" sz="1600" dirty="0" smtClean="0">
              <a:latin typeface="Times New Roman" panose="02020603050405020304" pitchFamily="18" charset="0"/>
              <a:cs typeface="Times New Roman" panose="02020603050405020304" pitchFamily="18" charset="0"/>
            </a:rPr>
            <a:t> бас </a:t>
          </a:r>
          <a:r>
            <a:rPr lang="ru-RU" sz="1600" dirty="0" err="1" smtClean="0">
              <a:latin typeface="Times New Roman" panose="02020603050405020304" pitchFamily="18" charset="0"/>
              <a:cs typeface="Times New Roman" panose="02020603050405020304" pitchFamily="18" charset="0"/>
            </a:rPr>
            <a:t>тартып</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оларды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ең</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алдымен</a:t>
          </a:r>
          <a:r>
            <a:rPr lang="ru-RU" sz="1600" dirty="0" smtClean="0">
              <a:latin typeface="Times New Roman" panose="02020603050405020304" pitchFamily="18" charset="0"/>
              <a:cs typeface="Times New Roman" panose="02020603050405020304" pitchFamily="18" charset="0"/>
            </a:rPr>
            <a:t> клиентке </a:t>
          </a:r>
          <a:r>
            <a:rPr lang="ru-RU" sz="1600" dirty="0" err="1" smtClean="0">
              <a:latin typeface="Times New Roman" panose="02020603050405020304" pitchFamily="18" charset="0"/>
              <a:cs typeface="Times New Roman" panose="02020603050405020304" pitchFamily="18" charset="0"/>
            </a:rPr>
            <a:t>емес</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психологтың</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өзіне</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бағытталған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деп</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сипаттады.Роджерстің</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концепциясындағы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коррекциялық</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жұмысқабағытталған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эмпатия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қамқорлық</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конгруэнттілік</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психологиялық</a:t>
          </a:r>
          <a:r>
            <a:rPr lang="ru-RU" sz="1600" dirty="0" smtClean="0">
              <a:latin typeface="Times New Roman" panose="02020603050405020304" pitchFamily="18" charset="0"/>
              <a:cs typeface="Times New Roman" panose="02020603050405020304" pitchFamily="18" charset="0"/>
            </a:rPr>
            <a:t> климат” </a:t>
          </a:r>
          <a:r>
            <a:rPr lang="ru-RU" sz="1600" dirty="0" err="1" smtClean="0">
              <a:latin typeface="Times New Roman" panose="02020603050405020304" pitchFamily="18" charset="0"/>
              <a:cs typeface="Times New Roman" panose="02020603050405020304" pitchFamily="18" charset="0"/>
            </a:rPr>
            <a:t>ұғымдарын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қарастыруға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болады</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30F494F6-76A0-4D6E-9B58-8DD567E095F4}" type="parTrans" cxnId="{BBCAB389-0261-4061-962B-45C3BF875EC8}">
      <dgm:prSet/>
      <dgm:spPr/>
      <dgm:t>
        <a:bodyPr/>
        <a:lstStyle/>
        <a:p>
          <a:endParaRPr lang="ru-RU" sz="2400">
            <a:latin typeface="Times New Roman" panose="02020603050405020304" pitchFamily="18" charset="0"/>
            <a:cs typeface="Times New Roman" panose="02020603050405020304" pitchFamily="18" charset="0"/>
          </a:endParaRPr>
        </a:p>
      </dgm:t>
    </dgm:pt>
    <dgm:pt modelId="{2C52336F-F900-4B08-B1B5-57DC9E8D05E4}" type="sibTrans" cxnId="{BBCAB389-0261-4061-962B-45C3BF875EC8}">
      <dgm:prSet/>
      <dgm:spPr/>
      <dgm:t>
        <a:bodyPr/>
        <a:lstStyle/>
        <a:p>
          <a:endParaRPr lang="ru-RU" sz="2400">
            <a:latin typeface="Times New Roman" panose="02020603050405020304" pitchFamily="18" charset="0"/>
            <a:cs typeface="Times New Roman" panose="02020603050405020304" pitchFamily="18" charset="0"/>
          </a:endParaRPr>
        </a:p>
      </dgm:t>
    </dgm:pt>
    <dgm:pt modelId="{18309A24-2B29-4534-AABF-AFC76BAA2F4A}">
      <dgm:prSet custT="1"/>
      <dgm:spPr/>
      <dgm:t>
        <a:bodyPr/>
        <a:lstStyle/>
        <a:p>
          <a:pPr rtl="0"/>
          <a:r>
            <a:rPr lang="ru-RU" sz="1600" smtClean="0">
              <a:latin typeface="Times New Roman" panose="02020603050405020304" pitchFamily="18" charset="0"/>
              <a:cs typeface="Times New Roman" panose="02020603050405020304" pitchFamily="18" charset="0"/>
            </a:rPr>
            <a:t>Эмпатия– психологтың клиентке деген ерекше қарым-қатынасы. Бұл клиенттің ішкі әлемін қабылдау, жағымды жеке қарым- қатынас орнату.</a:t>
          </a:r>
          <a:endParaRPr lang="ru-RU" sz="1600">
            <a:latin typeface="Times New Roman" panose="02020603050405020304" pitchFamily="18" charset="0"/>
            <a:cs typeface="Times New Roman" panose="02020603050405020304" pitchFamily="18" charset="0"/>
          </a:endParaRPr>
        </a:p>
      </dgm:t>
    </dgm:pt>
    <dgm:pt modelId="{8E3BDDFF-AC4F-44CD-BD2A-1298FBE98B70}" type="parTrans" cxnId="{CAFEA7D5-DF8D-4EA4-AE2C-ECB81797EBE4}">
      <dgm:prSet/>
      <dgm:spPr/>
      <dgm:t>
        <a:bodyPr/>
        <a:lstStyle/>
        <a:p>
          <a:endParaRPr lang="ru-RU" sz="2400">
            <a:latin typeface="Times New Roman" panose="02020603050405020304" pitchFamily="18" charset="0"/>
            <a:cs typeface="Times New Roman" panose="02020603050405020304" pitchFamily="18" charset="0"/>
          </a:endParaRPr>
        </a:p>
      </dgm:t>
    </dgm:pt>
    <dgm:pt modelId="{26316544-4AEA-456D-AC20-DE806E1E3140}" type="sibTrans" cxnId="{CAFEA7D5-DF8D-4EA4-AE2C-ECB81797EBE4}">
      <dgm:prSet/>
      <dgm:spPr/>
      <dgm:t>
        <a:bodyPr/>
        <a:lstStyle/>
        <a:p>
          <a:endParaRPr lang="ru-RU" sz="2400">
            <a:latin typeface="Times New Roman" panose="02020603050405020304" pitchFamily="18" charset="0"/>
            <a:cs typeface="Times New Roman" panose="02020603050405020304" pitchFamily="18" charset="0"/>
          </a:endParaRPr>
        </a:p>
      </dgm:t>
    </dgm:pt>
    <dgm:pt modelId="{D5F0C2DE-A46F-48F1-B25F-2F23EFBF522A}">
      <dgm:prSet custT="1"/>
      <dgm:spPr/>
      <dgm:t>
        <a:bodyPr/>
        <a:lstStyle/>
        <a:p>
          <a:pPr rtl="0"/>
          <a:r>
            <a:rPr lang="ru-RU" sz="1600" smtClean="0">
              <a:latin typeface="Times New Roman" panose="02020603050405020304" pitchFamily="18" charset="0"/>
              <a:cs typeface="Times New Roman" panose="02020603050405020304" pitchFamily="18" charset="0"/>
            </a:rPr>
            <a:t>Қамқорлық экзестенциализмнің дәстүрлі ұғымдарының бірі. Роджерстің концепциясында клиенттің нақты жағдайдағы ерекшелігін қабылдауды білдіреді.Конгруенттілік психологтің келесідей ерекщеліктерін көрсетеді.:</a:t>
          </a:r>
          <a:endParaRPr lang="ru-RU" sz="1600">
            <a:latin typeface="Times New Roman" panose="02020603050405020304" pitchFamily="18" charset="0"/>
            <a:cs typeface="Times New Roman" panose="02020603050405020304" pitchFamily="18" charset="0"/>
          </a:endParaRPr>
        </a:p>
      </dgm:t>
    </dgm:pt>
    <dgm:pt modelId="{A80FAD8C-5512-437E-A427-21E2B3480D00}" type="parTrans" cxnId="{1A6CA316-2B3B-4B3C-920F-FF76CDB05995}">
      <dgm:prSet/>
      <dgm:spPr/>
      <dgm:t>
        <a:bodyPr/>
        <a:lstStyle/>
        <a:p>
          <a:endParaRPr lang="ru-RU" sz="2400">
            <a:latin typeface="Times New Roman" panose="02020603050405020304" pitchFamily="18" charset="0"/>
            <a:cs typeface="Times New Roman" panose="02020603050405020304" pitchFamily="18" charset="0"/>
          </a:endParaRPr>
        </a:p>
      </dgm:t>
    </dgm:pt>
    <dgm:pt modelId="{AEF9571A-49B4-46E9-9725-E47FA318A64B}" type="sibTrans" cxnId="{1A6CA316-2B3B-4B3C-920F-FF76CDB05995}">
      <dgm:prSet/>
      <dgm:spPr/>
      <dgm:t>
        <a:bodyPr/>
        <a:lstStyle/>
        <a:p>
          <a:endParaRPr lang="ru-RU" sz="2400">
            <a:latin typeface="Times New Roman" panose="02020603050405020304" pitchFamily="18" charset="0"/>
            <a:cs typeface="Times New Roman" panose="02020603050405020304" pitchFamily="18" charset="0"/>
          </a:endParaRPr>
        </a:p>
      </dgm:t>
    </dgm:pt>
    <dgm:pt modelId="{06847BAB-9C79-46E2-BC25-7222DE70E3E0}">
      <dgm:prSet custT="1"/>
      <dgm:spPr/>
      <dgm:t>
        <a:bodyPr/>
        <a:lstStyle/>
        <a:p>
          <a:pPr rtl="0"/>
          <a:r>
            <a:rPr lang="ru-RU" sz="1600" smtClean="0">
              <a:latin typeface="Times New Roman" panose="02020603050405020304" pitchFamily="18" charset="0"/>
              <a:cs typeface="Times New Roman" panose="02020603050405020304" pitchFamily="18" charset="0"/>
            </a:rPr>
            <a:t>- айтылған ой мен сезімдердің сәйкестігі</a:t>
          </a:r>
          <a:endParaRPr lang="ru-RU" sz="1600">
            <a:latin typeface="Times New Roman" panose="02020603050405020304" pitchFamily="18" charset="0"/>
            <a:cs typeface="Times New Roman" panose="02020603050405020304" pitchFamily="18" charset="0"/>
          </a:endParaRPr>
        </a:p>
      </dgm:t>
    </dgm:pt>
    <dgm:pt modelId="{F67AB166-2003-4C1F-9AB0-64463755754A}" type="parTrans" cxnId="{000675ED-1636-4DC4-8FC3-AC30BA1622F2}">
      <dgm:prSet/>
      <dgm:spPr/>
      <dgm:t>
        <a:bodyPr/>
        <a:lstStyle/>
        <a:p>
          <a:endParaRPr lang="ru-RU" sz="2400">
            <a:latin typeface="Times New Roman" panose="02020603050405020304" pitchFamily="18" charset="0"/>
            <a:cs typeface="Times New Roman" panose="02020603050405020304" pitchFamily="18" charset="0"/>
          </a:endParaRPr>
        </a:p>
      </dgm:t>
    </dgm:pt>
    <dgm:pt modelId="{ED512BB6-88B3-4B97-861F-2927AEB714FB}" type="sibTrans" cxnId="{000675ED-1636-4DC4-8FC3-AC30BA1622F2}">
      <dgm:prSet/>
      <dgm:spPr/>
      <dgm:t>
        <a:bodyPr/>
        <a:lstStyle/>
        <a:p>
          <a:endParaRPr lang="ru-RU" sz="2400">
            <a:latin typeface="Times New Roman" panose="02020603050405020304" pitchFamily="18" charset="0"/>
            <a:cs typeface="Times New Roman" panose="02020603050405020304" pitchFamily="18" charset="0"/>
          </a:endParaRPr>
        </a:p>
      </dgm:t>
    </dgm:pt>
    <dgm:pt modelId="{D0153FF9-DCE2-4716-894E-A36612A817B7}">
      <dgm:prSet custT="1"/>
      <dgm:spPr/>
      <dgm:t>
        <a:bodyPr/>
        <a:lstStyle/>
        <a:p>
          <a:pPr rtl="0"/>
          <a:r>
            <a:rPr lang="ru-RU" sz="1600" smtClean="0">
              <a:latin typeface="Times New Roman" panose="02020603050405020304" pitchFamily="18" charset="0"/>
              <a:cs typeface="Times New Roman" panose="02020603050405020304" pitchFamily="18" charset="0"/>
            </a:rPr>
            <a:t>- концепцияның инструменталдығы</a:t>
          </a:r>
          <a:endParaRPr lang="ru-RU" sz="1600">
            <a:latin typeface="Times New Roman" panose="02020603050405020304" pitchFamily="18" charset="0"/>
            <a:cs typeface="Times New Roman" panose="02020603050405020304" pitchFamily="18" charset="0"/>
          </a:endParaRPr>
        </a:p>
      </dgm:t>
    </dgm:pt>
    <dgm:pt modelId="{56554179-866A-4ABA-A889-EBB45F12964D}" type="parTrans" cxnId="{1658ACEE-6A3C-4CB2-9A77-6C41BCCC81D1}">
      <dgm:prSet/>
      <dgm:spPr/>
      <dgm:t>
        <a:bodyPr/>
        <a:lstStyle/>
        <a:p>
          <a:endParaRPr lang="ru-RU" sz="2400">
            <a:latin typeface="Times New Roman" panose="02020603050405020304" pitchFamily="18" charset="0"/>
            <a:cs typeface="Times New Roman" panose="02020603050405020304" pitchFamily="18" charset="0"/>
          </a:endParaRPr>
        </a:p>
      </dgm:t>
    </dgm:pt>
    <dgm:pt modelId="{137F9920-A006-4DBB-A0BD-BFA1FDAD7B77}" type="sibTrans" cxnId="{1658ACEE-6A3C-4CB2-9A77-6C41BCCC81D1}">
      <dgm:prSet/>
      <dgm:spPr/>
      <dgm:t>
        <a:bodyPr/>
        <a:lstStyle/>
        <a:p>
          <a:endParaRPr lang="ru-RU" sz="2400">
            <a:latin typeface="Times New Roman" panose="02020603050405020304" pitchFamily="18" charset="0"/>
            <a:cs typeface="Times New Roman" panose="02020603050405020304" pitchFamily="18" charset="0"/>
          </a:endParaRPr>
        </a:p>
      </dgm:t>
    </dgm:pt>
    <dgm:pt modelId="{88A9B00A-A54C-45F9-B61C-D2B215C4947C}">
      <dgm:prSet custT="1"/>
      <dgm:spPr/>
      <dgm:t>
        <a:bodyPr/>
        <a:lstStyle/>
        <a:p>
          <a:pPr rtl="0"/>
          <a:r>
            <a:rPr lang="ru-RU" sz="1600" smtClean="0">
              <a:latin typeface="Times New Roman" panose="02020603050405020304" pitchFamily="18" charset="0"/>
              <a:cs typeface="Times New Roman" panose="02020603050405020304" pitchFamily="18" charset="0"/>
            </a:rPr>
            <a:t>- шеттетілмеу</a:t>
          </a:r>
          <a:endParaRPr lang="ru-RU" sz="1600">
            <a:latin typeface="Times New Roman" panose="02020603050405020304" pitchFamily="18" charset="0"/>
            <a:cs typeface="Times New Roman" panose="02020603050405020304" pitchFamily="18" charset="0"/>
          </a:endParaRPr>
        </a:p>
      </dgm:t>
    </dgm:pt>
    <dgm:pt modelId="{819F83F3-6C39-49AD-8C8F-52ADBA37FA37}" type="parTrans" cxnId="{AC2C31DA-BEBA-4DF6-A8F4-D5AD60B8FAFD}">
      <dgm:prSet/>
      <dgm:spPr/>
      <dgm:t>
        <a:bodyPr/>
        <a:lstStyle/>
        <a:p>
          <a:endParaRPr lang="ru-RU" sz="2400">
            <a:latin typeface="Times New Roman" panose="02020603050405020304" pitchFamily="18" charset="0"/>
            <a:cs typeface="Times New Roman" panose="02020603050405020304" pitchFamily="18" charset="0"/>
          </a:endParaRPr>
        </a:p>
      </dgm:t>
    </dgm:pt>
    <dgm:pt modelId="{C70C598C-B552-42E8-A831-AB9C45CC98C4}" type="sibTrans" cxnId="{AC2C31DA-BEBA-4DF6-A8F4-D5AD60B8FAFD}">
      <dgm:prSet/>
      <dgm:spPr/>
      <dgm:t>
        <a:bodyPr/>
        <a:lstStyle/>
        <a:p>
          <a:endParaRPr lang="ru-RU" sz="2400">
            <a:latin typeface="Times New Roman" panose="02020603050405020304" pitchFamily="18" charset="0"/>
            <a:cs typeface="Times New Roman" panose="02020603050405020304" pitchFamily="18" charset="0"/>
          </a:endParaRPr>
        </a:p>
      </dgm:t>
    </dgm:pt>
    <dgm:pt modelId="{C1026FF6-EFD7-45FA-A920-DD35102F63BA}">
      <dgm:prSet custT="1"/>
      <dgm:spPr/>
      <dgm:t>
        <a:bodyPr/>
        <a:lstStyle/>
        <a:p>
          <a:pPr rtl="0"/>
          <a:r>
            <a:rPr lang="ru-RU" sz="1600" smtClean="0">
              <a:latin typeface="Times New Roman" panose="02020603050405020304" pitchFamily="18" charset="0"/>
              <a:cs typeface="Times New Roman" panose="02020603050405020304" pitchFamily="18" charset="0"/>
            </a:rPr>
            <a:t>- шынайылық</a:t>
          </a:r>
          <a:endParaRPr lang="ru-RU" sz="1600">
            <a:latin typeface="Times New Roman" panose="02020603050405020304" pitchFamily="18" charset="0"/>
            <a:cs typeface="Times New Roman" panose="02020603050405020304" pitchFamily="18" charset="0"/>
          </a:endParaRPr>
        </a:p>
      </dgm:t>
    </dgm:pt>
    <dgm:pt modelId="{17B4B715-71C0-4DB4-BEE7-5D3D673E731D}" type="parTrans" cxnId="{A3669C0E-BDDB-4B28-A4BC-D2D4925B0BB6}">
      <dgm:prSet/>
      <dgm:spPr/>
      <dgm:t>
        <a:bodyPr/>
        <a:lstStyle/>
        <a:p>
          <a:endParaRPr lang="ru-RU" sz="2400">
            <a:latin typeface="Times New Roman" panose="02020603050405020304" pitchFamily="18" charset="0"/>
            <a:cs typeface="Times New Roman" panose="02020603050405020304" pitchFamily="18" charset="0"/>
          </a:endParaRPr>
        </a:p>
      </dgm:t>
    </dgm:pt>
    <dgm:pt modelId="{299EFD17-F39F-408C-A470-D1758CE546B4}" type="sibTrans" cxnId="{A3669C0E-BDDB-4B28-A4BC-D2D4925B0BB6}">
      <dgm:prSet/>
      <dgm:spPr/>
      <dgm:t>
        <a:bodyPr/>
        <a:lstStyle/>
        <a:p>
          <a:endParaRPr lang="ru-RU" sz="2400">
            <a:latin typeface="Times New Roman" panose="02020603050405020304" pitchFamily="18" charset="0"/>
            <a:cs typeface="Times New Roman" panose="02020603050405020304" pitchFamily="18" charset="0"/>
          </a:endParaRPr>
        </a:p>
      </dgm:t>
    </dgm:pt>
    <dgm:pt modelId="{70236A7B-9643-47AA-9D7B-525F0E872659}" type="pres">
      <dgm:prSet presAssocID="{06504B06-ACE4-41E7-8CF4-409B4411A1D7}" presName="linear" presStyleCnt="0">
        <dgm:presLayoutVars>
          <dgm:animLvl val="lvl"/>
          <dgm:resizeHandles val="exact"/>
        </dgm:presLayoutVars>
      </dgm:prSet>
      <dgm:spPr/>
      <dgm:t>
        <a:bodyPr/>
        <a:lstStyle/>
        <a:p>
          <a:endParaRPr lang="ru-RU"/>
        </a:p>
      </dgm:t>
    </dgm:pt>
    <dgm:pt modelId="{DA7EB254-C6F4-42B3-B902-BDD07B4D610E}" type="pres">
      <dgm:prSet presAssocID="{83179914-91BC-4DA3-9A1F-B3A24344DEDC}" presName="parentText" presStyleLbl="node1" presStyleIdx="0" presStyleCnt="7" custScaleY="150255">
        <dgm:presLayoutVars>
          <dgm:chMax val="0"/>
          <dgm:bulletEnabled val="1"/>
        </dgm:presLayoutVars>
      </dgm:prSet>
      <dgm:spPr/>
      <dgm:t>
        <a:bodyPr/>
        <a:lstStyle/>
        <a:p>
          <a:endParaRPr lang="ru-RU"/>
        </a:p>
      </dgm:t>
    </dgm:pt>
    <dgm:pt modelId="{A0EE8C8E-399D-4B44-9C9B-79E9DF042731}" type="pres">
      <dgm:prSet presAssocID="{2C52336F-F900-4B08-B1B5-57DC9E8D05E4}" presName="spacer" presStyleCnt="0"/>
      <dgm:spPr/>
    </dgm:pt>
    <dgm:pt modelId="{BBD0AA16-4C80-4A79-A8FC-4C0AA4B763ED}" type="pres">
      <dgm:prSet presAssocID="{18309A24-2B29-4534-AABF-AFC76BAA2F4A}" presName="parentText" presStyleLbl="node1" presStyleIdx="1" presStyleCnt="7">
        <dgm:presLayoutVars>
          <dgm:chMax val="0"/>
          <dgm:bulletEnabled val="1"/>
        </dgm:presLayoutVars>
      </dgm:prSet>
      <dgm:spPr/>
      <dgm:t>
        <a:bodyPr/>
        <a:lstStyle/>
        <a:p>
          <a:endParaRPr lang="ru-RU"/>
        </a:p>
      </dgm:t>
    </dgm:pt>
    <dgm:pt modelId="{0507DF7B-8640-4A4C-B0F0-AEB1B36CF9A5}" type="pres">
      <dgm:prSet presAssocID="{26316544-4AEA-456D-AC20-DE806E1E3140}" presName="spacer" presStyleCnt="0"/>
      <dgm:spPr/>
    </dgm:pt>
    <dgm:pt modelId="{2825D153-FA36-4DF2-825C-C9008B2D6B65}" type="pres">
      <dgm:prSet presAssocID="{D5F0C2DE-A46F-48F1-B25F-2F23EFBF522A}" presName="parentText" presStyleLbl="node1" presStyleIdx="2" presStyleCnt="7">
        <dgm:presLayoutVars>
          <dgm:chMax val="0"/>
          <dgm:bulletEnabled val="1"/>
        </dgm:presLayoutVars>
      </dgm:prSet>
      <dgm:spPr/>
      <dgm:t>
        <a:bodyPr/>
        <a:lstStyle/>
        <a:p>
          <a:endParaRPr lang="ru-RU"/>
        </a:p>
      </dgm:t>
    </dgm:pt>
    <dgm:pt modelId="{326B1E57-9DF3-4411-AB78-AB3D6B9AA921}" type="pres">
      <dgm:prSet presAssocID="{AEF9571A-49B4-46E9-9725-E47FA318A64B}" presName="spacer" presStyleCnt="0"/>
      <dgm:spPr/>
    </dgm:pt>
    <dgm:pt modelId="{D6801C23-7ED1-4053-99F1-DB7024211C8F}" type="pres">
      <dgm:prSet presAssocID="{06847BAB-9C79-46E2-BC25-7222DE70E3E0}" presName="parentText" presStyleLbl="node1" presStyleIdx="3" presStyleCnt="7">
        <dgm:presLayoutVars>
          <dgm:chMax val="0"/>
          <dgm:bulletEnabled val="1"/>
        </dgm:presLayoutVars>
      </dgm:prSet>
      <dgm:spPr/>
      <dgm:t>
        <a:bodyPr/>
        <a:lstStyle/>
        <a:p>
          <a:endParaRPr lang="ru-RU"/>
        </a:p>
      </dgm:t>
    </dgm:pt>
    <dgm:pt modelId="{DF57555A-AA70-459D-AA0A-50E479E9042E}" type="pres">
      <dgm:prSet presAssocID="{ED512BB6-88B3-4B97-861F-2927AEB714FB}" presName="spacer" presStyleCnt="0"/>
      <dgm:spPr/>
    </dgm:pt>
    <dgm:pt modelId="{32730446-4130-4AE5-AB32-052AF3B0005B}" type="pres">
      <dgm:prSet presAssocID="{D0153FF9-DCE2-4716-894E-A36612A817B7}" presName="parentText" presStyleLbl="node1" presStyleIdx="4" presStyleCnt="7">
        <dgm:presLayoutVars>
          <dgm:chMax val="0"/>
          <dgm:bulletEnabled val="1"/>
        </dgm:presLayoutVars>
      </dgm:prSet>
      <dgm:spPr/>
      <dgm:t>
        <a:bodyPr/>
        <a:lstStyle/>
        <a:p>
          <a:endParaRPr lang="ru-RU"/>
        </a:p>
      </dgm:t>
    </dgm:pt>
    <dgm:pt modelId="{0CC122FE-BFA5-4FFB-9A59-C48E8B46CAAC}" type="pres">
      <dgm:prSet presAssocID="{137F9920-A006-4DBB-A0BD-BFA1FDAD7B77}" presName="spacer" presStyleCnt="0"/>
      <dgm:spPr/>
    </dgm:pt>
    <dgm:pt modelId="{A7CD232E-855F-4C6C-81B0-4BB8707209C0}" type="pres">
      <dgm:prSet presAssocID="{88A9B00A-A54C-45F9-B61C-D2B215C4947C}" presName="parentText" presStyleLbl="node1" presStyleIdx="5" presStyleCnt="7">
        <dgm:presLayoutVars>
          <dgm:chMax val="0"/>
          <dgm:bulletEnabled val="1"/>
        </dgm:presLayoutVars>
      </dgm:prSet>
      <dgm:spPr/>
      <dgm:t>
        <a:bodyPr/>
        <a:lstStyle/>
        <a:p>
          <a:endParaRPr lang="ru-RU"/>
        </a:p>
      </dgm:t>
    </dgm:pt>
    <dgm:pt modelId="{3C5AAD91-E6CE-44A1-A279-80275CAC2A2F}" type="pres">
      <dgm:prSet presAssocID="{C70C598C-B552-42E8-A831-AB9C45CC98C4}" presName="spacer" presStyleCnt="0"/>
      <dgm:spPr/>
    </dgm:pt>
    <dgm:pt modelId="{42EB170A-77AC-427C-8CF9-6C1ADDCB3E51}" type="pres">
      <dgm:prSet presAssocID="{C1026FF6-EFD7-45FA-A920-DD35102F63BA}" presName="parentText" presStyleLbl="node1" presStyleIdx="6" presStyleCnt="7">
        <dgm:presLayoutVars>
          <dgm:chMax val="0"/>
          <dgm:bulletEnabled val="1"/>
        </dgm:presLayoutVars>
      </dgm:prSet>
      <dgm:spPr/>
      <dgm:t>
        <a:bodyPr/>
        <a:lstStyle/>
        <a:p>
          <a:endParaRPr lang="ru-RU"/>
        </a:p>
      </dgm:t>
    </dgm:pt>
  </dgm:ptLst>
  <dgm:cxnLst>
    <dgm:cxn modelId="{3F3338F4-8C52-44EC-B769-79B2822108FA}" type="presOf" srcId="{C1026FF6-EFD7-45FA-A920-DD35102F63BA}" destId="{42EB170A-77AC-427C-8CF9-6C1ADDCB3E51}" srcOrd="0" destOrd="0" presId="urn:microsoft.com/office/officeart/2005/8/layout/vList2"/>
    <dgm:cxn modelId="{1A6CA316-2B3B-4B3C-920F-FF76CDB05995}" srcId="{06504B06-ACE4-41E7-8CF4-409B4411A1D7}" destId="{D5F0C2DE-A46F-48F1-B25F-2F23EFBF522A}" srcOrd="2" destOrd="0" parTransId="{A80FAD8C-5512-437E-A427-21E2B3480D00}" sibTransId="{AEF9571A-49B4-46E9-9725-E47FA318A64B}"/>
    <dgm:cxn modelId="{3B4731CF-D060-4021-B08D-D0C025F25179}" type="presOf" srcId="{D0153FF9-DCE2-4716-894E-A36612A817B7}" destId="{32730446-4130-4AE5-AB32-052AF3B0005B}" srcOrd="0" destOrd="0" presId="urn:microsoft.com/office/officeart/2005/8/layout/vList2"/>
    <dgm:cxn modelId="{CAFEA7D5-DF8D-4EA4-AE2C-ECB81797EBE4}" srcId="{06504B06-ACE4-41E7-8CF4-409B4411A1D7}" destId="{18309A24-2B29-4534-AABF-AFC76BAA2F4A}" srcOrd="1" destOrd="0" parTransId="{8E3BDDFF-AC4F-44CD-BD2A-1298FBE98B70}" sibTransId="{26316544-4AEA-456D-AC20-DE806E1E3140}"/>
    <dgm:cxn modelId="{A3669C0E-BDDB-4B28-A4BC-D2D4925B0BB6}" srcId="{06504B06-ACE4-41E7-8CF4-409B4411A1D7}" destId="{C1026FF6-EFD7-45FA-A920-DD35102F63BA}" srcOrd="6" destOrd="0" parTransId="{17B4B715-71C0-4DB4-BEE7-5D3D673E731D}" sibTransId="{299EFD17-F39F-408C-A470-D1758CE546B4}"/>
    <dgm:cxn modelId="{5C64CD76-28C8-42E5-B9E1-1FA4565F4FAE}" type="presOf" srcId="{D5F0C2DE-A46F-48F1-B25F-2F23EFBF522A}" destId="{2825D153-FA36-4DF2-825C-C9008B2D6B65}" srcOrd="0" destOrd="0" presId="urn:microsoft.com/office/officeart/2005/8/layout/vList2"/>
    <dgm:cxn modelId="{5E41E2BF-FF26-4F95-A6BC-398F1EF3C104}" type="presOf" srcId="{18309A24-2B29-4534-AABF-AFC76BAA2F4A}" destId="{BBD0AA16-4C80-4A79-A8FC-4C0AA4B763ED}" srcOrd="0" destOrd="0" presId="urn:microsoft.com/office/officeart/2005/8/layout/vList2"/>
    <dgm:cxn modelId="{413A09F3-E451-4314-AB73-372487C0D52B}" type="presOf" srcId="{88A9B00A-A54C-45F9-B61C-D2B215C4947C}" destId="{A7CD232E-855F-4C6C-81B0-4BB8707209C0}" srcOrd="0" destOrd="0" presId="urn:microsoft.com/office/officeart/2005/8/layout/vList2"/>
    <dgm:cxn modelId="{3B98AEC1-D919-4BE8-A421-93EABA4C0202}" type="presOf" srcId="{06847BAB-9C79-46E2-BC25-7222DE70E3E0}" destId="{D6801C23-7ED1-4053-99F1-DB7024211C8F}" srcOrd="0" destOrd="0" presId="urn:microsoft.com/office/officeart/2005/8/layout/vList2"/>
    <dgm:cxn modelId="{000675ED-1636-4DC4-8FC3-AC30BA1622F2}" srcId="{06504B06-ACE4-41E7-8CF4-409B4411A1D7}" destId="{06847BAB-9C79-46E2-BC25-7222DE70E3E0}" srcOrd="3" destOrd="0" parTransId="{F67AB166-2003-4C1F-9AB0-64463755754A}" sibTransId="{ED512BB6-88B3-4B97-861F-2927AEB714FB}"/>
    <dgm:cxn modelId="{1658ACEE-6A3C-4CB2-9A77-6C41BCCC81D1}" srcId="{06504B06-ACE4-41E7-8CF4-409B4411A1D7}" destId="{D0153FF9-DCE2-4716-894E-A36612A817B7}" srcOrd="4" destOrd="0" parTransId="{56554179-866A-4ABA-A889-EBB45F12964D}" sibTransId="{137F9920-A006-4DBB-A0BD-BFA1FDAD7B77}"/>
    <dgm:cxn modelId="{22BB1B27-4390-4529-B870-7B7BF82AE490}" type="presOf" srcId="{06504B06-ACE4-41E7-8CF4-409B4411A1D7}" destId="{70236A7B-9643-47AA-9D7B-525F0E872659}" srcOrd="0" destOrd="0" presId="urn:microsoft.com/office/officeart/2005/8/layout/vList2"/>
    <dgm:cxn modelId="{78299F77-E3A1-4F38-B562-5A3E68EC1D41}" type="presOf" srcId="{83179914-91BC-4DA3-9A1F-B3A24344DEDC}" destId="{DA7EB254-C6F4-42B3-B902-BDD07B4D610E}" srcOrd="0" destOrd="0" presId="urn:microsoft.com/office/officeart/2005/8/layout/vList2"/>
    <dgm:cxn modelId="{BBCAB389-0261-4061-962B-45C3BF875EC8}" srcId="{06504B06-ACE4-41E7-8CF4-409B4411A1D7}" destId="{83179914-91BC-4DA3-9A1F-B3A24344DEDC}" srcOrd="0" destOrd="0" parTransId="{30F494F6-76A0-4D6E-9B58-8DD567E095F4}" sibTransId="{2C52336F-F900-4B08-B1B5-57DC9E8D05E4}"/>
    <dgm:cxn modelId="{AC2C31DA-BEBA-4DF6-A8F4-D5AD60B8FAFD}" srcId="{06504B06-ACE4-41E7-8CF4-409B4411A1D7}" destId="{88A9B00A-A54C-45F9-B61C-D2B215C4947C}" srcOrd="5" destOrd="0" parTransId="{819F83F3-6C39-49AD-8C8F-52ADBA37FA37}" sibTransId="{C70C598C-B552-42E8-A831-AB9C45CC98C4}"/>
    <dgm:cxn modelId="{598A8955-1197-441A-B909-AAAA163D6F5F}" type="presParOf" srcId="{70236A7B-9643-47AA-9D7B-525F0E872659}" destId="{DA7EB254-C6F4-42B3-B902-BDD07B4D610E}" srcOrd="0" destOrd="0" presId="urn:microsoft.com/office/officeart/2005/8/layout/vList2"/>
    <dgm:cxn modelId="{941BBACA-3987-4DEE-A089-784989EB4A03}" type="presParOf" srcId="{70236A7B-9643-47AA-9D7B-525F0E872659}" destId="{A0EE8C8E-399D-4B44-9C9B-79E9DF042731}" srcOrd="1" destOrd="0" presId="urn:microsoft.com/office/officeart/2005/8/layout/vList2"/>
    <dgm:cxn modelId="{C597820E-0EA0-4E6A-B8B4-751030E112D3}" type="presParOf" srcId="{70236A7B-9643-47AA-9D7B-525F0E872659}" destId="{BBD0AA16-4C80-4A79-A8FC-4C0AA4B763ED}" srcOrd="2" destOrd="0" presId="urn:microsoft.com/office/officeart/2005/8/layout/vList2"/>
    <dgm:cxn modelId="{7DBF8A16-16AC-4A1E-93D4-14DEFCC061A5}" type="presParOf" srcId="{70236A7B-9643-47AA-9D7B-525F0E872659}" destId="{0507DF7B-8640-4A4C-B0F0-AEB1B36CF9A5}" srcOrd="3" destOrd="0" presId="urn:microsoft.com/office/officeart/2005/8/layout/vList2"/>
    <dgm:cxn modelId="{34043916-A4E7-4EC9-9661-35D821165B86}" type="presParOf" srcId="{70236A7B-9643-47AA-9D7B-525F0E872659}" destId="{2825D153-FA36-4DF2-825C-C9008B2D6B65}" srcOrd="4" destOrd="0" presId="urn:microsoft.com/office/officeart/2005/8/layout/vList2"/>
    <dgm:cxn modelId="{EC3F5ACA-CDC8-4F8F-A461-F41F080AE852}" type="presParOf" srcId="{70236A7B-9643-47AA-9D7B-525F0E872659}" destId="{326B1E57-9DF3-4411-AB78-AB3D6B9AA921}" srcOrd="5" destOrd="0" presId="urn:microsoft.com/office/officeart/2005/8/layout/vList2"/>
    <dgm:cxn modelId="{3133810E-A795-45ED-A927-942D8F3C6EBC}" type="presParOf" srcId="{70236A7B-9643-47AA-9D7B-525F0E872659}" destId="{D6801C23-7ED1-4053-99F1-DB7024211C8F}" srcOrd="6" destOrd="0" presId="urn:microsoft.com/office/officeart/2005/8/layout/vList2"/>
    <dgm:cxn modelId="{94827554-9200-4120-AC5E-B0DA55A40676}" type="presParOf" srcId="{70236A7B-9643-47AA-9D7B-525F0E872659}" destId="{DF57555A-AA70-459D-AA0A-50E479E9042E}" srcOrd="7" destOrd="0" presId="urn:microsoft.com/office/officeart/2005/8/layout/vList2"/>
    <dgm:cxn modelId="{AFD1F9C5-E3CC-4821-8BCB-6D20F6683A35}" type="presParOf" srcId="{70236A7B-9643-47AA-9D7B-525F0E872659}" destId="{32730446-4130-4AE5-AB32-052AF3B0005B}" srcOrd="8" destOrd="0" presId="urn:microsoft.com/office/officeart/2005/8/layout/vList2"/>
    <dgm:cxn modelId="{FFA51836-5EC2-4707-A707-CC295A1CF122}" type="presParOf" srcId="{70236A7B-9643-47AA-9D7B-525F0E872659}" destId="{0CC122FE-BFA5-4FFB-9A59-C48E8B46CAAC}" srcOrd="9" destOrd="0" presId="urn:microsoft.com/office/officeart/2005/8/layout/vList2"/>
    <dgm:cxn modelId="{43955364-A45C-4246-9CA1-CBD84E616873}" type="presParOf" srcId="{70236A7B-9643-47AA-9D7B-525F0E872659}" destId="{A7CD232E-855F-4C6C-81B0-4BB8707209C0}" srcOrd="10" destOrd="0" presId="urn:microsoft.com/office/officeart/2005/8/layout/vList2"/>
    <dgm:cxn modelId="{F9AF5AA2-F4B1-454B-B8F4-8416D03D6AC1}" type="presParOf" srcId="{70236A7B-9643-47AA-9D7B-525F0E872659}" destId="{3C5AAD91-E6CE-44A1-A279-80275CAC2A2F}" srcOrd="11" destOrd="0" presId="urn:microsoft.com/office/officeart/2005/8/layout/vList2"/>
    <dgm:cxn modelId="{234B3C4F-0087-4F6B-8F58-B2D3A4E3A9D4}" type="presParOf" srcId="{70236A7B-9643-47AA-9D7B-525F0E872659}" destId="{42EB170A-77AC-427C-8CF9-6C1ADDCB3E51}"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1EEB7C-C6F3-4F2E-9112-CF2C1285561E}"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ru-RU"/>
        </a:p>
      </dgm:t>
    </dgm:pt>
    <dgm:pt modelId="{CF5D2C06-0418-496F-A09F-37C0F5617586}">
      <dgm:prSet/>
      <dgm:spPr/>
      <dgm:t>
        <a:bodyPr/>
        <a:lstStyle/>
        <a:p>
          <a:pPr rtl="0"/>
          <a:r>
            <a:rPr lang="ru-RU" smtClean="0">
              <a:latin typeface="Times New Roman" panose="02020603050405020304" pitchFamily="18" charset="0"/>
              <a:cs typeface="Times New Roman" panose="02020603050405020304" pitchFamily="18" charset="0"/>
            </a:rPr>
            <a:t>К.Роджерстің айтуынша адам өзі жайында шыайы ойлаудың нәтижесінде, өз проблемасының шешімін табуға қабілетті болады. Жоғарыда айтылған талаптар орындалған кезде психологтардың келесідей бағыттағы үрдістерін жүзеге асыру мүмкін болады:</a:t>
          </a:r>
          <a:endParaRPr lang="ru-RU">
            <a:latin typeface="Times New Roman" panose="02020603050405020304" pitchFamily="18" charset="0"/>
            <a:cs typeface="Times New Roman" panose="02020603050405020304" pitchFamily="18" charset="0"/>
          </a:endParaRPr>
        </a:p>
      </dgm:t>
    </dgm:pt>
    <dgm:pt modelId="{D8BA1670-AB98-4538-A728-809179322C5E}" type="parTrans" cxnId="{6907CA74-7310-4CA7-974A-921DDD4F5FED}">
      <dgm:prSet/>
      <dgm:spPr/>
      <dgm:t>
        <a:bodyPr/>
        <a:lstStyle/>
        <a:p>
          <a:endParaRPr lang="ru-RU">
            <a:latin typeface="Times New Roman" panose="02020603050405020304" pitchFamily="18" charset="0"/>
            <a:cs typeface="Times New Roman" panose="02020603050405020304" pitchFamily="18" charset="0"/>
          </a:endParaRPr>
        </a:p>
      </dgm:t>
    </dgm:pt>
    <dgm:pt modelId="{F48AD600-EA34-4B0C-A930-7C8FDA3EF07A}" type="sibTrans" cxnId="{6907CA74-7310-4CA7-974A-921DDD4F5FED}">
      <dgm:prSet/>
      <dgm:spPr/>
      <dgm:t>
        <a:bodyPr/>
        <a:lstStyle/>
        <a:p>
          <a:endParaRPr lang="ru-RU">
            <a:latin typeface="Times New Roman" panose="02020603050405020304" pitchFamily="18" charset="0"/>
            <a:cs typeface="Times New Roman" panose="02020603050405020304" pitchFamily="18" charset="0"/>
          </a:endParaRPr>
        </a:p>
      </dgm:t>
    </dgm:pt>
    <dgm:pt modelId="{FF94D249-167C-40BE-BC11-A372BEAFC961}">
      <dgm:prSet/>
      <dgm:spPr/>
      <dgm:t>
        <a:bodyPr/>
        <a:lstStyle/>
        <a:p>
          <a:pPr rtl="0"/>
          <a:r>
            <a:rPr lang="ru-RU" smtClean="0">
              <a:latin typeface="Times New Roman" panose="02020603050405020304" pitchFamily="18" charset="0"/>
              <a:cs typeface="Times New Roman" panose="02020603050405020304" pitchFamily="18" charset="0"/>
            </a:rPr>
            <a:t>- клиент бойынан байқалған сезімдер “менге” қатысты болып табылады және өте жақын болып орнығады.</a:t>
          </a:r>
          <a:endParaRPr lang="ru-RU">
            <a:latin typeface="Times New Roman" panose="02020603050405020304" pitchFamily="18" charset="0"/>
            <a:cs typeface="Times New Roman" panose="02020603050405020304" pitchFamily="18" charset="0"/>
          </a:endParaRPr>
        </a:p>
      </dgm:t>
    </dgm:pt>
    <dgm:pt modelId="{EC3B951B-C092-4466-9EFB-A01ADB33E571}" type="parTrans" cxnId="{94947F12-38A4-4F3E-AEEF-8B4FA6633859}">
      <dgm:prSet/>
      <dgm:spPr/>
      <dgm:t>
        <a:bodyPr/>
        <a:lstStyle/>
        <a:p>
          <a:endParaRPr lang="ru-RU">
            <a:latin typeface="Times New Roman" panose="02020603050405020304" pitchFamily="18" charset="0"/>
            <a:cs typeface="Times New Roman" panose="02020603050405020304" pitchFamily="18" charset="0"/>
          </a:endParaRPr>
        </a:p>
      </dgm:t>
    </dgm:pt>
    <dgm:pt modelId="{C08E875B-642D-41FF-93B7-00D4CC66F6E6}" type="sibTrans" cxnId="{94947F12-38A4-4F3E-AEEF-8B4FA6633859}">
      <dgm:prSet/>
      <dgm:spPr/>
      <dgm:t>
        <a:bodyPr/>
        <a:lstStyle/>
        <a:p>
          <a:endParaRPr lang="ru-RU">
            <a:latin typeface="Times New Roman" panose="02020603050405020304" pitchFamily="18" charset="0"/>
            <a:cs typeface="Times New Roman" panose="02020603050405020304" pitchFamily="18" charset="0"/>
          </a:endParaRPr>
        </a:p>
      </dgm:t>
    </dgm:pt>
    <dgm:pt modelId="{0A9F6770-FCD9-437D-9E4D-E458756153A6}">
      <dgm:prSet/>
      <dgm:spPr/>
      <dgm:t>
        <a:bodyPr/>
        <a:lstStyle/>
        <a:p>
          <a:pPr rtl="0"/>
          <a:r>
            <a:rPr lang="ru-RU" smtClean="0">
              <a:latin typeface="Times New Roman" panose="02020603050405020304" pitchFamily="18" charset="0"/>
              <a:cs typeface="Times New Roman" panose="02020603050405020304" pitchFamily="18" charset="0"/>
            </a:rPr>
            <a:t>- клиент көбінесе өз сезімдерінің обьектісін және қабылдауын анықтайды</a:t>
          </a:r>
          <a:endParaRPr lang="ru-RU">
            <a:latin typeface="Times New Roman" panose="02020603050405020304" pitchFamily="18" charset="0"/>
            <a:cs typeface="Times New Roman" panose="02020603050405020304" pitchFamily="18" charset="0"/>
          </a:endParaRPr>
        </a:p>
      </dgm:t>
    </dgm:pt>
    <dgm:pt modelId="{93D4FD64-F234-424C-B4D8-6F24536CFDDC}" type="parTrans" cxnId="{8CFD5F7D-6EE6-4375-9EED-AEFCE132C67A}">
      <dgm:prSet/>
      <dgm:spPr/>
      <dgm:t>
        <a:bodyPr/>
        <a:lstStyle/>
        <a:p>
          <a:endParaRPr lang="ru-RU">
            <a:latin typeface="Times New Roman" panose="02020603050405020304" pitchFamily="18" charset="0"/>
            <a:cs typeface="Times New Roman" panose="02020603050405020304" pitchFamily="18" charset="0"/>
          </a:endParaRPr>
        </a:p>
      </dgm:t>
    </dgm:pt>
    <dgm:pt modelId="{8D21AFFA-5FF3-48CA-BE80-D90B19FADADF}" type="sibTrans" cxnId="{8CFD5F7D-6EE6-4375-9EED-AEFCE132C67A}">
      <dgm:prSet/>
      <dgm:spPr/>
      <dgm:t>
        <a:bodyPr/>
        <a:lstStyle/>
        <a:p>
          <a:endParaRPr lang="ru-RU">
            <a:latin typeface="Times New Roman" panose="02020603050405020304" pitchFamily="18" charset="0"/>
            <a:cs typeface="Times New Roman" panose="02020603050405020304" pitchFamily="18" charset="0"/>
          </a:endParaRPr>
        </a:p>
      </dgm:t>
    </dgm:pt>
    <dgm:pt modelId="{20D1756D-C9AC-42A8-BFA8-FB5D9AAD86A1}">
      <dgm:prSet/>
      <dgm:spPr/>
      <dgm:t>
        <a:bodyPr/>
        <a:lstStyle/>
        <a:p>
          <a:pPr rtl="0"/>
          <a:r>
            <a:rPr lang="ru-RU" smtClean="0">
              <a:latin typeface="Times New Roman" panose="02020603050405020304" pitchFamily="18" charset="0"/>
              <a:cs typeface="Times New Roman" panose="02020603050405020304" pitchFamily="18" charset="0"/>
            </a:rPr>
            <a:t>- клиенттің ”мен” концепциясы бойынша бұрынғы кедергілерді ассимиляциялау мақсатымен қайта құрады.</a:t>
          </a:r>
          <a:endParaRPr lang="ru-RU">
            <a:latin typeface="Times New Roman" panose="02020603050405020304" pitchFamily="18" charset="0"/>
            <a:cs typeface="Times New Roman" panose="02020603050405020304" pitchFamily="18" charset="0"/>
          </a:endParaRPr>
        </a:p>
      </dgm:t>
    </dgm:pt>
    <dgm:pt modelId="{A5283824-9E6B-4A0A-99FE-2A923E498417}" type="parTrans" cxnId="{294290C8-6662-44EC-9316-DA6B193A95AC}">
      <dgm:prSet/>
      <dgm:spPr/>
      <dgm:t>
        <a:bodyPr/>
        <a:lstStyle/>
        <a:p>
          <a:endParaRPr lang="ru-RU">
            <a:latin typeface="Times New Roman" panose="02020603050405020304" pitchFamily="18" charset="0"/>
            <a:cs typeface="Times New Roman" panose="02020603050405020304" pitchFamily="18" charset="0"/>
          </a:endParaRPr>
        </a:p>
      </dgm:t>
    </dgm:pt>
    <dgm:pt modelId="{1F1A007D-C9D5-4511-98C8-AB7014396878}" type="sibTrans" cxnId="{294290C8-6662-44EC-9316-DA6B193A95AC}">
      <dgm:prSet/>
      <dgm:spPr/>
      <dgm:t>
        <a:bodyPr/>
        <a:lstStyle/>
        <a:p>
          <a:endParaRPr lang="ru-RU">
            <a:latin typeface="Times New Roman" panose="02020603050405020304" pitchFamily="18" charset="0"/>
            <a:cs typeface="Times New Roman" panose="02020603050405020304" pitchFamily="18" charset="0"/>
          </a:endParaRPr>
        </a:p>
      </dgm:t>
    </dgm:pt>
    <dgm:pt modelId="{C98E9737-E39F-4DEE-9EEE-8BF85D6EFAE2}">
      <dgm:prSet/>
      <dgm:spPr/>
      <dgm:t>
        <a:bodyPr/>
        <a:lstStyle/>
        <a:p>
          <a:pPr rtl="0"/>
          <a:r>
            <a:rPr lang="ru-RU" smtClean="0">
              <a:latin typeface="Times New Roman" panose="02020603050405020304" pitchFamily="18" charset="0"/>
              <a:cs typeface="Times New Roman" panose="02020603050405020304" pitchFamily="18" charset="0"/>
            </a:rPr>
            <a:t>- клиент өзіндік бағалаудың жағымды жағын түсінеді</a:t>
          </a:r>
          <a:endParaRPr lang="ru-RU">
            <a:latin typeface="Times New Roman" panose="02020603050405020304" pitchFamily="18" charset="0"/>
            <a:cs typeface="Times New Roman" panose="02020603050405020304" pitchFamily="18" charset="0"/>
          </a:endParaRPr>
        </a:p>
      </dgm:t>
    </dgm:pt>
    <dgm:pt modelId="{B57ED7F3-8C7E-4B8E-8CB0-BBCA6A70FC0E}" type="parTrans" cxnId="{B05145F8-2F0B-4A39-84B7-BB6079C37D3E}">
      <dgm:prSet/>
      <dgm:spPr/>
      <dgm:t>
        <a:bodyPr/>
        <a:lstStyle/>
        <a:p>
          <a:endParaRPr lang="ru-RU">
            <a:latin typeface="Times New Roman" panose="02020603050405020304" pitchFamily="18" charset="0"/>
            <a:cs typeface="Times New Roman" panose="02020603050405020304" pitchFamily="18" charset="0"/>
          </a:endParaRPr>
        </a:p>
      </dgm:t>
    </dgm:pt>
    <dgm:pt modelId="{6B94CACE-6102-473B-8973-B21F79C6C7E9}" type="sibTrans" cxnId="{B05145F8-2F0B-4A39-84B7-BB6079C37D3E}">
      <dgm:prSet/>
      <dgm:spPr/>
      <dgm:t>
        <a:bodyPr/>
        <a:lstStyle/>
        <a:p>
          <a:endParaRPr lang="ru-RU">
            <a:latin typeface="Times New Roman" panose="02020603050405020304" pitchFamily="18" charset="0"/>
            <a:cs typeface="Times New Roman" panose="02020603050405020304" pitchFamily="18" charset="0"/>
          </a:endParaRPr>
        </a:p>
      </dgm:t>
    </dgm:pt>
    <dgm:pt modelId="{C747B672-A0CA-4B23-8C5C-33F755524717}">
      <dgm:prSet/>
      <dgm:spPr/>
      <dgm:t>
        <a:bodyPr/>
        <a:lstStyle/>
        <a:p>
          <a:endParaRPr lang="ru-RU"/>
        </a:p>
      </dgm:t>
    </dgm:pt>
    <dgm:pt modelId="{D0292297-801B-41CE-B276-B01319EF1512}" type="parTrans" cxnId="{EB69DE63-5C01-4203-AF7F-57E81D1EB522}">
      <dgm:prSet/>
      <dgm:spPr/>
      <dgm:t>
        <a:bodyPr/>
        <a:lstStyle/>
        <a:p>
          <a:endParaRPr lang="ru-RU">
            <a:latin typeface="Times New Roman" panose="02020603050405020304" pitchFamily="18" charset="0"/>
            <a:cs typeface="Times New Roman" panose="02020603050405020304" pitchFamily="18" charset="0"/>
          </a:endParaRPr>
        </a:p>
      </dgm:t>
    </dgm:pt>
    <dgm:pt modelId="{7B2AEFEA-1458-45BE-9AF4-A21FD8AFBCD0}" type="sibTrans" cxnId="{EB69DE63-5C01-4203-AF7F-57E81D1EB522}">
      <dgm:prSet/>
      <dgm:spPr/>
      <dgm:t>
        <a:bodyPr/>
        <a:lstStyle/>
        <a:p>
          <a:endParaRPr lang="ru-RU">
            <a:latin typeface="Times New Roman" panose="02020603050405020304" pitchFamily="18" charset="0"/>
            <a:cs typeface="Times New Roman" panose="02020603050405020304" pitchFamily="18" charset="0"/>
          </a:endParaRPr>
        </a:p>
      </dgm:t>
    </dgm:pt>
    <dgm:pt modelId="{074CD904-63D3-4E54-9DE6-20D04FD4C18C}" type="pres">
      <dgm:prSet presAssocID="{EC1EEB7C-C6F3-4F2E-9112-CF2C1285561E}" presName="outerComposite" presStyleCnt="0">
        <dgm:presLayoutVars>
          <dgm:chMax val="5"/>
          <dgm:dir/>
          <dgm:resizeHandles val="exact"/>
        </dgm:presLayoutVars>
      </dgm:prSet>
      <dgm:spPr/>
      <dgm:t>
        <a:bodyPr/>
        <a:lstStyle/>
        <a:p>
          <a:endParaRPr lang="ru-RU"/>
        </a:p>
      </dgm:t>
    </dgm:pt>
    <dgm:pt modelId="{E3D6EB14-63EF-4C7E-BE73-683596C10878}" type="pres">
      <dgm:prSet presAssocID="{EC1EEB7C-C6F3-4F2E-9112-CF2C1285561E}" presName="dummyMaxCanvas" presStyleCnt="0">
        <dgm:presLayoutVars/>
      </dgm:prSet>
      <dgm:spPr/>
    </dgm:pt>
    <dgm:pt modelId="{E9BCCB0B-2AB0-410C-9F05-6F073881FE97}" type="pres">
      <dgm:prSet presAssocID="{EC1EEB7C-C6F3-4F2E-9112-CF2C1285561E}" presName="FiveNodes_1" presStyleLbl="node1" presStyleIdx="0" presStyleCnt="5">
        <dgm:presLayoutVars>
          <dgm:bulletEnabled val="1"/>
        </dgm:presLayoutVars>
      </dgm:prSet>
      <dgm:spPr/>
      <dgm:t>
        <a:bodyPr/>
        <a:lstStyle/>
        <a:p>
          <a:endParaRPr lang="ru-RU"/>
        </a:p>
      </dgm:t>
    </dgm:pt>
    <dgm:pt modelId="{D45C545D-E4B9-4291-99D1-3348EA2DE1B6}" type="pres">
      <dgm:prSet presAssocID="{EC1EEB7C-C6F3-4F2E-9112-CF2C1285561E}" presName="FiveNodes_2" presStyleLbl="node1" presStyleIdx="1" presStyleCnt="5">
        <dgm:presLayoutVars>
          <dgm:bulletEnabled val="1"/>
        </dgm:presLayoutVars>
      </dgm:prSet>
      <dgm:spPr/>
      <dgm:t>
        <a:bodyPr/>
        <a:lstStyle/>
        <a:p>
          <a:endParaRPr lang="ru-RU"/>
        </a:p>
      </dgm:t>
    </dgm:pt>
    <dgm:pt modelId="{C735E06D-DBC7-468A-ADB7-2BEC2DCFAA68}" type="pres">
      <dgm:prSet presAssocID="{EC1EEB7C-C6F3-4F2E-9112-CF2C1285561E}" presName="FiveNodes_3" presStyleLbl="node1" presStyleIdx="2" presStyleCnt="5">
        <dgm:presLayoutVars>
          <dgm:bulletEnabled val="1"/>
        </dgm:presLayoutVars>
      </dgm:prSet>
      <dgm:spPr/>
      <dgm:t>
        <a:bodyPr/>
        <a:lstStyle/>
        <a:p>
          <a:endParaRPr lang="ru-RU"/>
        </a:p>
      </dgm:t>
    </dgm:pt>
    <dgm:pt modelId="{3304BC7D-F712-4E84-A784-6C4CD0D86CA4}" type="pres">
      <dgm:prSet presAssocID="{EC1EEB7C-C6F3-4F2E-9112-CF2C1285561E}" presName="FiveNodes_4" presStyleLbl="node1" presStyleIdx="3" presStyleCnt="5">
        <dgm:presLayoutVars>
          <dgm:bulletEnabled val="1"/>
        </dgm:presLayoutVars>
      </dgm:prSet>
      <dgm:spPr/>
      <dgm:t>
        <a:bodyPr/>
        <a:lstStyle/>
        <a:p>
          <a:endParaRPr lang="ru-RU"/>
        </a:p>
      </dgm:t>
    </dgm:pt>
    <dgm:pt modelId="{A562864C-9381-43B2-A100-1A83831BF23F}" type="pres">
      <dgm:prSet presAssocID="{EC1EEB7C-C6F3-4F2E-9112-CF2C1285561E}" presName="FiveNodes_5" presStyleLbl="node1" presStyleIdx="4" presStyleCnt="5">
        <dgm:presLayoutVars>
          <dgm:bulletEnabled val="1"/>
        </dgm:presLayoutVars>
      </dgm:prSet>
      <dgm:spPr/>
      <dgm:t>
        <a:bodyPr/>
        <a:lstStyle/>
        <a:p>
          <a:endParaRPr lang="ru-RU"/>
        </a:p>
      </dgm:t>
    </dgm:pt>
    <dgm:pt modelId="{5BD31787-46FE-4DBE-9F8B-C9FEBEAB7650}" type="pres">
      <dgm:prSet presAssocID="{EC1EEB7C-C6F3-4F2E-9112-CF2C1285561E}" presName="FiveConn_1-2" presStyleLbl="fgAccFollowNode1" presStyleIdx="0" presStyleCnt="4">
        <dgm:presLayoutVars>
          <dgm:bulletEnabled val="1"/>
        </dgm:presLayoutVars>
      </dgm:prSet>
      <dgm:spPr/>
      <dgm:t>
        <a:bodyPr/>
        <a:lstStyle/>
        <a:p>
          <a:endParaRPr lang="ru-RU"/>
        </a:p>
      </dgm:t>
    </dgm:pt>
    <dgm:pt modelId="{46F88007-BB95-479A-A3F7-7F0E777C07A3}" type="pres">
      <dgm:prSet presAssocID="{EC1EEB7C-C6F3-4F2E-9112-CF2C1285561E}" presName="FiveConn_2-3" presStyleLbl="fgAccFollowNode1" presStyleIdx="1" presStyleCnt="4">
        <dgm:presLayoutVars>
          <dgm:bulletEnabled val="1"/>
        </dgm:presLayoutVars>
      </dgm:prSet>
      <dgm:spPr/>
      <dgm:t>
        <a:bodyPr/>
        <a:lstStyle/>
        <a:p>
          <a:endParaRPr lang="ru-RU"/>
        </a:p>
      </dgm:t>
    </dgm:pt>
    <dgm:pt modelId="{CD1992C2-E934-4EB6-B015-64E2FAC36D63}" type="pres">
      <dgm:prSet presAssocID="{EC1EEB7C-C6F3-4F2E-9112-CF2C1285561E}" presName="FiveConn_3-4" presStyleLbl="fgAccFollowNode1" presStyleIdx="2" presStyleCnt="4">
        <dgm:presLayoutVars>
          <dgm:bulletEnabled val="1"/>
        </dgm:presLayoutVars>
      </dgm:prSet>
      <dgm:spPr/>
      <dgm:t>
        <a:bodyPr/>
        <a:lstStyle/>
        <a:p>
          <a:endParaRPr lang="ru-RU"/>
        </a:p>
      </dgm:t>
    </dgm:pt>
    <dgm:pt modelId="{BF0EA19B-ACA6-48A9-B0F9-49AA6F871657}" type="pres">
      <dgm:prSet presAssocID="{EC1EEB7C-C6F3-4F2E-9112-CF2C1285561E}" presName="FiveConn_4-5" presStyleLbl="fgAccFollowNode1" presStyleIdx="3" presStyleCnt="4">
        <dgm:presLayoutVars>
          <dgm:bulletEnabled val="1"/>
        </dgm:presLayoutVars>
      </dgm:prSet>
      <dgm:spPr/>
      <dgm:t>
        <a:bodyPr/>
        <a:lstStyle/>
        <a:p>
          <a:endParaRPr lang="ru-RU"/>
        </a:p>
      </dgm:t>
    </dgm:pt>
    <dgm:pt modelId="{0325A8FF-0B36-48A2-B996-4FCDD4D313C2}" type="pres">
      <dgm:prSet presAssocID="{EC1EEB7C-C6F3-4F2E-9112-CF2C1285561E}" presName="FiveNodes_1_text" presStyleLbl="node1" presStyleIdx="4" presStyleCnt="5">
        <dgm:presLayoutVars>
          <dgm:bulletEnabled val="1"/>
        </dgm:presLayoutVars>
      </dgm:prSet>
      <dgm:spPr/>
      <dgm:t>
        <a:bodyPr/>
        <a:lstStyle/>
        <a:p>
          <a:endParaRPr lang="ru-RU"/>
        </a:p>
      </dgm:t>
    </dgm:pt>
    <dgm:pt modelId="{4A1AB86F-04E7-4125-AF1F-EC5992F6F256}" type="pres">
      <dgm:prSet presAssocID="{EC1EEB7C-C6F3-4F2E-9112-CF2C1285561E}" presName="FiveNodes_2_text" presStyleLbl="node1" presStyleIdx="4" presStyleCnt="5">
        <dgm:presLayoutVars>
          <dgm:bulletEnabled val="1"/>
        </dgm:presLayoutVars>
      </dgm:prSet>
      <dgm:spPr/>
      <dgm:t>
        <a:bodyPr/>
        <a:lstStyle/>
        <a:p>
          <a:endParaRPr lang="ru-RU"/>
        </a:p>
      </dgm:t>
    </dgm:pt>
    <dgm:pt modelId="{7229EFA6-22C4-4A7B-84C4-501FCC1BFB35}" type="pres">
      <dgm:prSet presAssocID="{EC1EEB7C-C6F3-4F2E-9112-CF2C1285561E}" presName="FiveNodes_3_text" presStyleLbl="node1" presStyleIdx="4" presStyleCnt="5">
        <dgm:presLayoutVars>
          <dgm:bulletEnabled val="1"/>
        </dgm:presLayoutVars>
      </dgm:prSet>
      <dgm:spPr/>
      <dgm:t>
        <a:bodyPr/>
        <a:lstStyle/>
        <a:p>
          <a:endParaRPr lang="ru-RU"/>
        </a:p>
      </dgm:t>
    </dgm:pt>
    <dgm:pt modelId="{37791E88-1842-4918-9623-3831094EDA46}" type="pres">
      <dgm:prSet presAssocID="{EC1EEB7C-C6F3-4F2E-9112-CF2C1285561E}" presName="FiveNodes_4_text" presStyleLbl="node1" presStyleIdx="4" presStyleCnt="5">
        <dgm:presLayoutVars>
          <dgm:bulletEnabled val="1"/>
        </dgm:presLayoutVars>
      </dgm:prSet>
      <dgm:spPr/>
      <dgm:t>
        <a:bodyPr/>
        <a:lstStyle/>
        <a:p>
          <a:endParaRPr lang="ru-RU"/>
        </a:p>
      </dgm:t>
    </dgm:pt>
    <dgm:pt modelId="{2FC0F672-AFB0-40B8-9DB8-8188AFAAF5FC}" type="pres">
      <dgm:prSet presAssocID="{EC1EEB7C-C6F3-4F2E-9112-CF2C1285561E}" presName="FiveNodes_5_text" presStyleLbl="node1" presStyleIdx="4" presStyleCnt="5">
        <dgm:presLayoutVars>
          <dgm:bulletEnabled val="1"/>
        </dgm:presLayoutVars>
      </dgm:prSet>
      <dgm:spPr/>
      <dgm:t>
        <a:bodyPr/>
        <a:lstStyle/>
        <a:p>
          <a:endParaRPr lang="ru-RU"/>
        </a:p>
      </dgm:t>
    </dgm:pt>
  </dgm:ptLst>
  <dgm:cxnLst>
    <dgm:cxn modelId="{9BBE609C-DB2D-467B-8128-6FFFB17ABE42}" type="presOf" srcId="{FF94D249-167C-40BE-BC11-A372BEAFC961}" destId="{4A1AB86F-04E7-4125-AF1F-EC5992F6F256}" srcOrd="1" destOrd="0" presId="urn:microsoft.com/office/officeart/2005/8/layout/vProcess5"/>
    <dgm:cxn modelId="{EB69DE63-5C01-4203-AF7F-57E81D1EB522}" srcId="{EC1EEB7C-C6F3-4F2E-9112-CF2C1285561E}" destId="{C747B672-A0CA-4B23-8C5C-33F755524717}" srcOrd="5" destOrd="0" parTransId="{D0292297-801B-41CE-B276-B01319EF1512}" sibTransId="{7B2AEFEA-1458-45BE-9AF4-A21FD8AFBCD0}"/>
    <dgm:cxn modelId="{C1984C3B-C502-4E85-8472-AAAE825BB233}" type="presOf" srcId="{1F1A007D-C9D5-4511-98C8-AB7014396878}" destId="{BF0EA19B-ACA6-48A9-B0F9-49AA6F871657}" srcOrd="0" destOrd="0" presId="urn:microsoft.com/office/officeart/2005/8/layout/vProcess5"/>
    <dgm:cxn modelId="{2ECDF0A2-19DB-4EC0-B3B9-02CC3C21ACE8}" type="presOf" srcId="{C08E875B-642D-41FF-93B7-00D4CC66F6E6}" destId="{46F88007-BB95-479A-A3F7-7F0E777C07A3}" srcOrd="0" destOrd="0" presId="urn:microsoft.com/office/officeart/2005/8/layout/vProcess5"/>
    <dgm:cxn modelId="{260083B9-C75B-4853-A9CB-F2A0D2E5CFB1}" type="presOf" srcId="{F48AD600-EA34-4B0C-A930-7C8FDA3EF07A}" destId="{5BD31787-46FE-4DBE-9F8B-C9FEBEAB7650}" srcOrd="0" destOrd="0" presId="urn:microsoft.com/office/officeart/2005/8/layout/vProcess5"/>
    <dgm:cxn modelId="{2DFB303D-3920-4C5D-A014-9ADFA73A5D75}" type="presOf" srcId="{C98E9737-E39F-4DEE-9EEE-8BF85D6EFAE2}" destId="{2FC0F672-AFB0-40B8-9DB8-8188AFAAF5FC}" srcOrd="1" destOrd="0" presId="urn:microsoft.com/office/officeart/2005/8/layout/vProcess5"/>
    <dgm:cxn modelId="{FFBA3427-1BF1-4590-ADCA-5F1D7BACD668}" type="presOf" srcId="{8D21AFFA-5FF3-48CA-BE80-D90B19FADADF}" destId="{CD1992C2-E934-4EB6-B015-64E2FAC36D63}" srcOrd="0" destOrd="0" presId="urn:microsoft.com/office/officeart/2005/8/layout/vProcess5"/>
    <dgm:cxn modelId="{B05145F8-2F0B-4A39-84B7-BB6079C37D3E}" srcId="{EC1EEB7C-C6F3-4F2E-9112-CF2C1285561E}" destId="{C98E9737-E39F-4DEE-9EEE-8BF85D6EFAE2}" srcOrd="4" destOrd="0" parTransId="{B57ED7F3-8C7E-4B8E-8CB0-BBCA6A70FC0E}" sibTransId="{6B94CACE-6102-473B-8973-B21F79C6C7E9}"/>
    <dgm:cxn modelId="{25E498B3-22A8-43D5-AC87-8BEBC1114BFD}" type="presOf" srcId="{C98E9737-E39F-4DEE-9EEE-8BF85D6EFAE2}" destId="{A562864C-9381-43B2-A100-1A83831BF23F}" srcOrd="0" destOrd="0" presId="urn:microsoft.com/office/officeart/2005/8/layout/vProcess5"/>
    <dgm:cxn modelId="{24E3E572-B519-4F44-9718-1E99C51A2132}" type="presOf" srcId="{0A9F6770-FCD9-437D-9E4D-E458756153A6}" destId="{C735E06D-DBC7-468A-ADB7-2BEC2DCFAA68}" srcOrd="0" destOrd="0" presId="urn:microsoft.com/office/officeart/2005/8/layout/vProcess5"/>
    <dgm:cxn modelId="{6907CA74-7310-4CA7-974A-921DDD4F5FED}" srcId="{EC1EEB7C-C6F3-4F2E-9112-CF2C1285561E}" destId="{CF5D2C06-0418-496F-A09F-37C0F5617586}" srcOrd="0" destOrd="0" parTransId="{D8BA1670-AB98-4538-A728-809179322C5E}" sibTransId="{F48AD600-EA34-4B0C-A930-7C8FDA3EF07A}"/>
    <dgm:cxn modelId="{95B94F9C-E43D-4E79-B649-70B15C882465}" type="presOf" srcId="{EC1EEB7C-C6F3-4F2E-9112-CF2C1285561E}" destId="{074CD904-63D3-4E54-9DE6-20D04FD4C18C}" srcOrd="0" destOrd="0" presId="urn:microsoft.com/office/officeart/2005/8/layout/vProcess5"/>
    <dgm:cxn modelId="{294290C8-6662-44EC-9316-DA6B193A95AC}" srcId="{EC1EEB7C-C6F3-4F2E-9112-CF2C1285561E}" destId="{20D1756D-C9AC-42A8-BFA8-FB5D9AAD86A1}" srcOrd="3" destOrd="0" parTransId="{A5283824-9E6B-4A0A-99FE-2A923E498417}" sibTransId="{1F1A007D-C9D5-4511-98C8-AB7014396878}"/>
    <dgm:cxn modelId="{3BCEF346-14CE-4F9A-8B7D-CE08C94D2B41}" type="presOf" srcId="{FF94D249-167C-40BE-BC11-A372BEAFC961}" destId="{D45C545D-E4B9-4291-99D1-3348EA2DE1B6}" srcOrd="0" destOrd="0" presId="urn:microsoft.com/office/officeart/2005/8/layout/vProcess5"/>
    <dgm:cxn modelId="{11701F21-04A4-4B2C-AE11-1A3EB229236B}" type="presOf" srcId="{0A9F6770-FCD9-437D-9E4D-E458756153A6}" destId="{7229EFA6-22C4-4A7B-84C4-501FCC1BFB35}" srcOrd="1" destOrd="0" presId="urn:microsoft.com/office/officeart/2005/8/layout/vProcess5"/>
    <dgm:cxn modelId="{94947F12-38A4-4F3E-AEEF-8B4FA6633859}" srcId="{EC1EEB7C-C6F3-4F2E-9112-CF2C1285561E}" destId="{FF94D249-167C-40BE-BC11-A372BEAFC961}" srcOrd="1" destOrd="0" parTransId="{EC3B951B-C092-4466-9EFB-A01ADB33E571}" sibTransId="{C08E875B-642D-41FF-93B7-00D4CC66F6E6}"/>
    <dgm:cxn modelId="{84DCCFC0-E1C9-4313-A282-13E31D6F9F84}" type="presOf" srcId="{CF5D2C06-0418-496F-A09F-37C0F5617586}" destId="{E9BCCB0B-2AB0-410C-9F05-6F073881FE97}" srcOrd="0" destOrd="0" presId="urn:microsoft.com/office/officeart/2005/8/layout/vProcess5"/>
    <dgm:cxn modelId="{0A4CBAE4-05FE-4AE3-B72D-2F0F3F9C1D0C}" type="presOf" srcId="{20D1756D-C9AC-42A8-BFA8-FB5D9AAD86A1}" destId="{37791E88-1842-4918-9623-3831094EDA46}" srcOrd="1" destOrd="0" presId="urn:microsoft.com/office/officeart/2005/8/layout/vProcess5"/>
    <dgm:cxn modelId="{B75E408B-91A7-49B7-890B-7A112B054938}" type="presOf" srcId="{CF5D2C06-0418-496F-A09F-37C0F5617586}" destId="{0325A8FF-0B36-48A2-B996-4FCDD4D313C2}" srcOrd="1" destOrd="0" presId="urn:microsoft.com/office/officeart/2005/8/layout/vProcess5"/>
    <dgm:cxn modelId="{AB241E24-7560-43FE-A5EA-CF97E827D101}" type="presOf" srcId="{20D1756D-C9AC-42A8-BFA8-FB5D9AAD86A1}" destId="{3304BC7D-F712-4E84-A784-6C4CD0D86CA4}" srcOrd="0" destOrd="0" presId="urn:microsoft.com/office/officeart/2005/8/layout/vProcess5"/>
    <dgm:cxn modelId="{8CFD5F7D-6EE6-4375-9EED-AEFCE132C67A}" srcId="{EC1EEB7C-C6F3-4F2E-9112-CF2C1285561E}" destId="{0A9F6770-FCD9-437D-9E4D-E458756153A6}" srcOrd="2" destOrd="0" parTransId="{93D4FD64-F234-424C-B4D8-6F24536CFDDC}" sibTransId="{8D21AFFA-5FF3-48CA-BE80-D90B19FADADF}"/>
    <dgm:cxn modelId="{F68D039A-5D4D-40AF-8545-A1E9D30D33F5}" type="presParOf" srcId="{074CD904-63D3-4E54-9DE6-20D04FD4C18C}" destId="{E3D6EB14-63EF-4C7E-BE73-683596C10878}" srcOrd="0" destOrd="0" presId="urn:microsoft.com/office/officeart/2005/8/layout/vProcess5"/>
    <dgm:cxn modelId="{3595AB41-97FD-44CA-A5DA-03902C6672C1}" type="presParOf" srcId="{074CD904-63D3-4E54-9DE6-20D04FD4C18C}" destId="{E9BCCB0B-2AB0-410C-9F05-6F073881FE97}" srcOrd="1" destOrd="0" presId="urn:microsoft.com/office/officeart/2005/8/layout/vProcess5"/>
    <dgm:cxn modelId="{98273B45-CA6C-46CE-8BC3-B8343636EBFB}" type="presParOf" srcId="{074CD904-63D3-4E54-9DE6-20D04FD4C18C}" destId="{D45C545D-E4B9-4291-99D1-3348EA2DE1B6}" srcOrd="2" destOrd="0" presId="urn:microsoft.com/office/officeart/2005/8/layout/vProcess5"/>
    <dgm:cxn modelId="{73F8819F-BA3B-4A90-A4FC-E04DC34E4335}" type="presParOf" srcId="{074CD904-63D3-4E54-9DE6-20D04FD4C18C}" destId="{C735E06D-DBC7-468A-ADB7-2BEC2DCFAA68}" srcOrd="3" destOrd="0" presId="urn:microsoft.com/office/officeart/2005/8/layout/vProcess5"/>
    <dgm:cxn modelId="{FB389168-DBAA-4399-B8B5-A29DEC548A09}" type="presParOf" srcId="{074CD904-63D3-4E54-9DE6-20D04FD4C18C}" destId="{3304BC7D-F712-4E84-A784-6C4CD0D86CA4}" srcOrd="4" destOrd="0" presId="urn:microsoft.com/office/officeart/2005/8/layout/vProcess5"/>
    <dgm:cxn modelId="{545E69A9-D7DF-46D6-B2F0-32E8DF51A5BC}" type="presParOf" srcId="{074CD904-63D3-4E54-9DE6-20D04FD4C18C}" destId="{A562864C-9381-43B2-A100-1A83831BF23F}" srcOrd="5" destOrd="0" presId="urn:microsoft.com/office/officeart/2005/8/layout/vProcess5"/>
    <dgm:cxn modelId="{02DA98FA-B615-4EB3-92FA-747A813F32F4}" type="presParOf" srcId="{074CD904-63D3-4E54-9DE6-20D04FD4C18C}" destId="{5BD31787-46FE-4DBE-9F8B-C9FEBEAB7650}" srcOrd="6" destOrd="0" presId="urn:microsoft.com/office/officeart/2005/8/layout/vProcess5"/>
    <dgm:cxn modelId="{785D8FF0-FDCC-454D-975D-21484791F0BC}" type="presParOf" srcId="{074CD904-63D3-4E54-9DE6-20D04FD4C18C}" destId="{46F88007-BB95-479A-A3F7-7F0E777C07A3}" srcOrd="7" destOrd="0" presId="urn:microsoft.com/office/officeart/2005/8/layout/vProcess5"/>
    <dgm:cxn modelId="{7AB3BDFA-863B-460A-9E43-62BB49786155}" type="presParOf" srcId="{074CD904-63D3-4E54-9DE6-20D04FD4C18C}" destId="{CD1992C2-E934-4EB6-B015-64E2FAC36D63}" srcOrd="8" destOrd="0" presId="urn:microsoft.com/office/officeart/2005/8/layout/vProcess5"/>
    <dgm:cxn modelId="{1B036A6A-576F-488F-A487-E27B3652FBE7}" type="presParOf" srcId="{074CD904-63D3-4E54-9DE6-20D04FD4C18C}" destId="{BF0EA19B-ACA6-48A9-B0F9-49AA6F871657}" srcOrd="9" destOrd="0" presId="urn:microsoft.com/office/officeart/2005/8/layout/vProcess5"/>
    <dgm:cxn modelId="{C03FD8F5-C981-4C27-B0C9-3F71570E4F9B}" type="presParOf" srcId="{074CD904-63D3-4E54-9DE6-20D04FD4C18C}" destId="{0325A8FF-0B36-48A2-B996-4FCDD4D313C2}" srcOrd="10" destOrd="0" presId="urn:microsoft.com/office/officeart/2005/8/layout/vProcess5"/>
    <dgm:cxn modelId="{F6FC0B3A-F579-4333-9625-21B3E03E4944}" type="presParOf" srcId="{074CD904-63D3-4E54-9DE6-20D04FD4C18C}" destId="{4A1AB86F-04E7-4125-AF1F-EC5992F6F256}" srcOrd="11" destOrd="0" presId="urn:microsoft.com/office/officeart/2005/8/layout/vProcess5"/>
    <dgm:cxn modelId="{E5F28A32-F0E2-4337-9A05-FCCAB6E32832}" type="presParOf" srcId="{074CD904-63D3-4E54-9DE6-20D04FD4C18C}" destId="{7229EFA6-22C4-4A7B-84C4-501FCC1BFB35}" srcOrd="12" destOrd="0" presId="urn:microsoft.com/office/officeart/2005/8/layout/vProcess5"/>
    <dgm:cxn modelId="{71C019B5-366F-429C-9E24-21B015FE4874}" type="presParOf" srcId="{074CD904-63D3-4E54-9DE6-20D04FD4C18C}" destId="{37791E88-1842-4918-9623-3831094EDA46}" srcOrd="13" destOrd="0" presId="urn:microsoft.com/office/officeart/2005/8/layout/vProcess5"/>
    <dgm:cxn modelId="{0811DA66-4291-4B55-AD65-9864F1FAD4EE}" type="presParOf" srcId="{074CD904-63D3-4E54-9DE6-20D04FD4C18C}" destId="{2FC0F672-AFB0-40B8-9DB8-8188AFAAF5F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F8AE99-54F4-461F-A0D7-2DE2F5ADA49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BC26C83B-3AF0-410C-AF97-08399FCB5BCE}">
      <dgm:prSet custT="1"/>
      <dgm:spPr/>
      <dgm:t>
        <a:bodyPr/>
        <a:lstStyle/>
        <a:p>
          <a:pPr rtl="0"/>
          <a:r>
            <a:rPr lang="ru-RU" sz="1600" dirty="0" smtClean="0">
              <a:latin typeface="Times New Roman" panose="02020603050405020304" pitchFamily="18" charset="0"/>
              <a:cs typeface="Times New Roman" panose="02020603050405020304" pitchFamily="18" charset="0"/>
            </a:rPr>
            <a:t>К.Роджерстің </a:t>
          </a:r>
          <a:r>
            <a:rPr lang="ru-RU" sz="1600" dirty="0" err="1" smtClean="0">
              <a:latin typeface="Times New Roman" panose="02020603050405020304" pitchFamily="18" charset="0"/>
              <a:cs typeface="Times New Roman" panose="02020603050405020304" pitchFamily="18" charset="0"/>
            </a:rPr>
            <a:t>өзі</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соңғы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жарияланымдарының</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бірінде</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тұлғаға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бағытталған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көзқарастың</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негізгі</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ережелерін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осылай</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тұжырымдайды</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8F6A31E9-471E-4CB7-BA30-A2200E53B5C4}" type="parTrans" cxnId="{45CD6324-7AB2-44B7-B412-C5C411CC82B0}">
      <dgm:prSet/>
      <dgm:spPr/>
      <dgm:t>
        <a:bodyPr/>
        <a:lstStyle/>
        <a:p>
          <a:endParaRPr lang="ru-RU" sz="2000">
            <a:latin typeface="Times New Roman" panose="02020603050405020304" pitchFamily="18" charset="0"/>
            <a:cs typeface="Times New Roman" panose="02020603050405020304" pitchFamily="18" charset="0"/>
          </a:endParaRPr>
        </a:p>
      </dgm:t>
    </dgm:pt>
    <dgm:pt modelId="{6FFED7E5-45FE-4FCD-A45C-6AA02F66F449}" type="sibTrans" cxnId="{45CD6324-7AB2-44B7-B412-C5C411CC82B0}">
      <dgm:prSet/>
      <dgm:spPr/>
      <dgm:t>
        <a:bodyPr/>
        <a:lstStyle/>
        <a:p>
          <a:endParaRPr lang="ru-RU" sz="2000">
            <a:latin typeface="Times New Roman" panose="02020603050405020304" pitchFamily="18" charset="0"/>
            <a:cs typeface="Times New Roman" panose="02020603050405020304" pitchFamily="18" charset="0"/>
          </a:endParaRPr>
        </a:p>
      </dgm:t>
    </dgm:pt>
    <dgm:pt modelId="{872322B3-A0FF-4AFC-BD56-B1BB15F98E2A}">
      <dgm:prSet custT="1"/>
      <dgm:spPr/>
      <dgm:t>
        <a:bodyPr/>
        <a:lstStyle/>
        <a:p>
          <a:pPr rtl="0"/>
          <a:r>
            <a:rPr lang="ru-RU" sz="1600" dirty="0" smtClean="0">
              <a:latin typeface="Times New Roman" panose="02020603050405020304" pitchFamily="18" charset="0"/>
              <a:cs typeface="Times New Roman" panose="02020603050405020304" pitchFamily="18" charset="0"/>
            </a:rPr>
            <a:t>«</a:t>
          </a:r>
          <a:r>
            <a:rPr lang="ru-RU" sz="1600" dirty="0" err="1" smtClean="0">
              <a:latin typeface="Times New Roman" panose="02020603050405020304" pitchFamily="18" charset="0"/>
              <a:cs typeface="Times New Roman" panose="02020603050405020304" pitchFamily="18" charset="0"/>
            </a:rPr>
            <a:t>Бұл</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тәсілдің</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орталық</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гипотезасын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қысқаша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былайша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тұжырымдауға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болады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адамның</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өз</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бойында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өзін-өзі</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танудың</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өзіндік</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тұжырымдамасын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мақсатты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мінез-құлқын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өзгертудің</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орасан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зор</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ресурстары</a:t>
          </a:r>
          <a:r>
            <a:rPr lang="ru-RU" sz="1600" dirty="0" smtClean="0">
              <a:latin typeface="Times New Roman" panose="02020603050405020304" pitchFamily="18" charset="0"/>
              <a:cs typeface="Times New Roman" panose="02020603050405020304" pitchFamily="18" charset="0"/>
            </a:rPr>
            <a:t> бар </a:t>
          </a:r>
          <a:r>
            <a:rPr lang="ru-RU" sz="1600" dirty="0" err="1" smtClean="0">
              <a:latin typeface="Times New Roman" panose="02020603050405020304" pitchFamily="18" charset="0"/>
              <a:cs typeface="Times New Roman" panose="02020603050405020304" pitchFamily="18" charset="0"/>
            </a:rPr>
            <a:t>және</a:t>
          </a:r>
          <a:r>
            <a:rPr lang="ru-RU" sz="1600" dirty="0" smtClean="0">
              <a:latin typeface="Times New Roman" panose="02020603050405020304" pitchFamily="18" charset="0"/>
              <a:cs typeface="Times New Roman" panose="02020603050405020304" pitchFamily="18" charset="0"/>
            </a:rPr>
            <a:t> осы </a:t>
          </a:r>
          <a:r>
            <a:rPr lang="ru-RU" sz="1600" dirty="0" err="1" smtClean="0">
              <a:latin typeface="Times New Roman" panose="02020603050405020304" pitchFamily="18" charset="0"/>
              <a:cs typeface="Times New Roman" panose="02020603050405020304" pitchFamily="18" charset="0"/>
            </a:rPr>
            <a:t>ресурстарға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қол</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жеткізу</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психологиялық</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жағдайды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жеңілдетудің</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белгілі</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бір</a:t>
          </a:r>
          <a:r>
            <a:rPr lang="ru-RU" sz="1600" dirty="0" smtClean="0">
              <a:latin typeface="Times New Roman" panose="02020603050405020304" pitchFamily="18" charset="0"/>
              <a:cs typeface="Times New Roman" panose="02020603050405020304" pitchFamily="18" charset="0"/>
            </a:rPr>
            <a:t> климаты </a:t>
          </a:r>
          <a:r>
            <a:rPr lang="ru-RU" sz="1600" dirty="0" err="1" smtClean="0">
              <a:latin typeface="Times New Roman" panose="02020603050405020304" pitchFamily="18" charset="0"/>
              <a:cs typeface="Times New Roman" panose="02020603050405020304" pitchFamily="18" charset="0"/>
            </a:rPr>
            <a:t>болған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жағдайда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ғана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мүмкін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болады</a:t>
          </a:r>
          <a:r>
            <a:rPr lang="ru-RU" sz="16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dgm:t>
    </dgm:pt>
    <dgm:pt modelId="{C660FD75-357D-4CCD-8146-95EABD08F25A}" type="parTrans" cxnId="{FDA8B413-C39F-40C5-ADCE-AAEF9390FE71}">
      <dgm:prSet/>
      <dgm:spPr/>
      <dgm:t>
        <a:bodyPr/>
        <a:lstStyle/>
        <a:p>
          <a:endParaRPr lang="ru-RU" sz="2000">
            <a:latin typeface="Times New Roman" panose="02020603050405020304" pitchFamily="18" charset="0"/>
            <a:cs typeface="Times New Roman" panose="02020603050405020304" pitchFamily="18" charset="0"/>
          </a:endParaRPr>
        </a:p>
      </dgm:t>
    </dgm:pt>
    <dgm:pt modelId="{6C0433A6-BF77-47E2-9913-59934B878CBB}" type="sibTrans" cxnId="{FDA8B413-C39F-40C5-ADCE-AAEF9390FE71}">
      <dgm:prSet/>
      <dgm:spPr/>
      <dgm:t>
        <a:bodyPr/>
        <a:lstStyle/>
        <a:p>
          <a:endParaRPr lang="ru-RU" sz="2000">
            <a:latin typeface="Times New Roman" panose="02020603050405020304" pitchFamily="18" charset="0"/>
            <a:cs typeface="Times New Roman" panose="02020603050405020304" pitchFamily="18" charset="0"/>
          </a:endParaRPr>
        </a:p>
      </dgm:t>
    </dgm:pt>
    <dgm:pt modelId="{BB108B1E-CE69-4EB6-9EFB-0D41622FAD56}">
      <dgm:prSet custT="1"/>
      <dgm:spPr/>
      <dgm:t>
        <a:bodyPr/>
        <a:lstStyle/>
        <a:p>
          <a:pPr rtl="0"/>
          <a:r>
            <a:rPr lang="ru-RU" sz="1600" smtClean="0">
              <a:latin typeface="Times New Roman" panose="02020603050405020304" pitchFamily="18" charset="0"/>
              <a:cs typeface="Times New Roman" panose="02020603050405020304" pitchFamily="18" charset="0"/>
            </a:rPr>
            <a:t>Мұндай өсу мен даму климатын тудыратын үш шарт бар - бұл терапевт пен клиент, ата-ана мен бала, көшбасшы мен топ, мұғалім мен оқушы, жетекші және бағынышты арасындағы қарым-қатынас болсын. Шындығында, бұл шарттар адамның дамуы мақсат болатын кез келген жағдайда қолданылады.</a:t>
          </a:r>
          <a:endParaRPr lang="ru-RU" sz="1600">
            <a:latin typeface="Times New Roman" panose="02020603050405020304" pitchFamily="18" charset="0"/>
            <a:cs typeface="Times New Roman" panose="02020603050405020304" pitchFamily="18" charset="0"/>
          </a:endParaRPr>
        </a:p>
      </dgm:t>
    </dgm:pt>
    <dgm:pt modelId="{04D06F8E-A52B-4B42-96D7-0477C92760CC}" type="parTrans" cxnId="{E7B6CFDA-18DA-4932-899D-43A0B6E8B3D3}">
      <dgm:prSet/>
      <dgm:spPr/>
      <dgm:t>
        <a:bodyPr/>
        <a:lstStyle/>
        <a:p>
          <a:endParaRPr lang="ru-RU" sz="2000">
            <a:latin typeface="Times New Roman" panose="02020603050405020304" pitchFamily="18" charset="0"/>
            <a:cs typeface="Times New Roman" panose="02020603050405020304" pitchFamily="18" charset="0"/>
          </a:endParaRPr>
        </a:p>
      </dgm:t>
    </dgm:pt>
    <dgm:pt modelId="{6E328A45-83AE-42F8-96E7-DA9816B98B4E}" type="sibTrans" cxnId="{E7B6CFDA-18DA-4932-899D-43A0B6E8B3D3}">
      <dgm:prSet/>
      <dgm:spPr/>
      <dgm:t>
        <a:bodyPr/>
        <a:lstStyle/>
        <a:p>
          <a:endParaRPr lang="ru-RU" sz="2000">
            <a:latin typeface="Times New Roman" panose="02020603050405020304" pitchFamily="18" charset="0"/>
            <a:cs typeface="Times New Roman" panose="02020603050405020304" pitchFamily="18" charset="0"/>
          </a:endParaRPr>
        </a:p>
      </dgm:t>
    </dgm:pt>
    <dgm:pt modelId="{1BDA3471-1BBA-4395-87FC-CE2544CB9C5A}">
      <dgm:prSet custT="1"/>
      <dgm:spPr/>
      <dgm:t>
        <a:bodyPr/>
        <a:lstStyle/>
        <a:p>
          <a:pPr rtl="0"/>
          <a:r>
            <a:rPr lang="ru-RU" sz="1600" dirty="0" err="1" smtClean="0">
              <a:latin typeface="Times New Roman" panose="02020603050405020304" pitchFamily="18" charset="0"/>
              <a:cs typeface="Times New Roman" panose="02020603050405020304" pitchFamily="18" charset="0"/>
            </a:rPr>
            <a:t>Бірінші</a:t>
          </a:r>
          <a:r>
            <a:rPr lang="ru-RU" sz="1600" dirty="0" smtClean="0">
              <a:latin typeface="Times New Roman" panose="02020603050405020304" pitchFamily="18" charset="0"/>
              <a:cs typeface="Times New Roman" panose="02020603050405020304" pitchFamily="18" charset="0"/>
            </a:rPr>
            <a:t> элемент – </a:t>
          </a:r>
          <a:r>
            <a:rPr lang="ru-RU" sz="1600" dirty="0" err="1" smtClean="0">
              <a:latin typeface="Times New Roman" panose="02020603050405020304" pitchFamily="18" charset="0"/>
              <a:cs typeface="Times New Roman" panose="02020603050405020304" pitchFamily="18" charset="0"/>
            </a:rPr>
            <a:t>шынайылық</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немесе</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конгруэнттілік</a:t>
          </a:r>
          <a:r>
            <a:rPr lang="ru-RU" sz="1600" dirty="0" smtClean="0">
              <a:latin typeface="Times New Roman" panose="02020603050405020304" pitchFamily="18" charset="0"/>
              <a:cs typeface="Times New Roman" panose="02020603050405020304" pitchFamily="18" charset="0"/>
            </a:rPr>
            <a:t>. Терапевт клиентке </a:t>
          </a:r>
          <a:r>
            <a:rPr lang="ru-RU" sz="1600" dirty="0" err="1" smtClean="0">
              <a:latin typeface="Times New Roman" panose="02020603050405020304" pitchFamily="18" charset="0"/>
              <a:cs typeface="Times New Roman" panose="02020603050405020304" pitchFamily="18" charset="0"/>
            </a:rPr>
            <a:t>қатысты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қаншалықты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көп</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болса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оның</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кәсіби</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немесе</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жеке</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қасиеті</a:t>
          </a:r>
          <a:r>
            <a:rPr lang="ru-RU" sz="1600" dirty="0" smtClean="0">
              <a:latin typeface="Times New Roman" panose="02020603050405020304" pitchFamily="18" charset="0"/>
              <a:cs typeface="Times New Roman" panose="02020603050405020304" pitchFamily="18" charset="0"/>
            </a:rPr>
            <a:t> оны </a:t>
          </a:r>
          <a:r>
            <a:rPr lang="ru-RU" sz="1600" dirty="0" err="1" smtClean="0">
              <a:latin typeface="Times New Roman" panose="02020603050405020304" pitchFamily="18" charset="0"/>
              <a:cs typeface="Times New Roman" panose="02020603050405020304" pitchFamily="18" charset="0"/>
            </a:rPr>
            <a:t>клиенттен</a:t>
          </a:r>
          <a:r>
            <a:rPr lang="ru-RU" sz="1600" dirty="0" smtClean="0">
              <a:latin typeface="Times New Roman" panose="02020603050405020304" pitchFamily="18" charset="0"/>
              <a:cs typeface="Times New Roman" panose="02020603050405020304" pitchFamily="18" charset="0"/>
            </a:rPr>
            <a:t> аз </a:t>
          </a:r>
          <a:r>
            <a:rPr lang="ru-RU" sz="1600" dirty="0" err="1" smtClean="0">
              <a:latin typeface="Times New Roman" panose="02020603050405020304" pitchFamily="18" charset="0"/>
              <a:cs typeface="Times New Roman" panose="02020603050405020304" pitchFamily="18" charset="0"/>
            </a:rPr>
            <a:t>қоршайды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соғұрлым</a:t>
          </a:r>
          <a:r>
            <a:rPr lang="ru-RU" sz="1600" dirty="0" smtClean="0">
              <a:latin typeface="Times New Roman" panose="02020603050405020304" pitchFamily="18" charset="0"/>
              <a:cs typeface="Times New Roman" panose="02020603050405020304" pitchFamily="18" charset="0"/>
            </a:rPr>
            <a:t> клиент </a:t>
          </a:r>
          <a:r>
            <a:rPr lang="ru-RU" sz="1600" dirty="0" err="1" smtClean="0">
              <a:latin typeface="Times New Roman" panose="02020603050405020304" pitchFamily="18" charset="0"/>
              <a:cs typeface="Times New Roman" panose="02020603050405020304" pitchFamily="18" charset="0"/>
            </a:rPr>
            <a:t>өзгеріп</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конструктивті</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түрде</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алға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жылжиды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Шынайылық</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терапевттің</a:t>
          </a:r>
          <a:r>
            <a:rPr lang="ru-RU" sz="1600" dirty="0" smtClean="0">
              <a:latin typeface="Times New Roman" panose="02020603050405020304" pitchFamily="18" charset="0"/>
              <a:cs typeface="Times New Roman" panose="02020603050405020304" pitchFamily="18" charset="0"/>
            </a:rPr>
            <a:t> осы </a:t>
          </a:r>
          <a:r>
            <a:rPr lang="ru-RU" sz="1600" dirty="0" err="1" smtClean="0">
              <a:latin typeface="Times New Roman" panose="02020603050405020304" pitchFamily="18" charset="0"/>
              <a:cs typeface="Times New Roman" panose="02020603050405020304" pitchFamily="18" charset="0"/>
            </a:rPr>
            <a:t>сәтте</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болып</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жатқан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сезімдер</a:t>
          </a:r>
          <a:r>
            <a:rPr lang="ru-RU" sz="1600" dirty="0" smtClean="0">
              <a:latin typeface="Times New Roman" panose="02020603050405020304" pitchFamily="18" charset="0"/>
              <a:cs typeface="Times New Roman" panose="02020603050405020304" pitchFamily="18" charset="0"/>
            </a:rPr>
            <a:t> мен </a:t>
          </a:r>
          <a:r>
            <a:rPr lang="ru-RU" sz="1600" dirty="0" err="1" smtClean="0">
              <a:latin typeface="Times New Roman" panose="02020603050405020304" pitchFamily="18" charset="0"/>
              <a:cs typeface="Times New Roman" panose="02020603050405020304" pitchFamily="18" charset="0"/>
            </a:rPr>
            <a:t>көзқарастарды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ашық</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сезінуін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білдіреді</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Соматикалық</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деңгейде</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бастан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өткерген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санада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ұсынылған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және</a:t>
          </a:r>
          <a:r>
            <a:rPr lang="ru-RU" sz="1600" dirty="0" smtClean="0">
              <a:latin typeface="Times New Roman" panose="02020603050405020304" pitchFamily="18" charset="0"/>
              <a:cs typeface="Times New Roman" panose="02020603050405020304" pitchFamily="18" charset="0"/>
            </a:rPr>
            <a:t> клиентке </a:t>
          </a:r>
          <a:r>
            <a:rPr lang="ru-RU" sz="1600" dirty="0" err="1" smtClean="0">
              <a:latin typeface="Times New Roman" panose="02020603050405020304" pitchFamily="18" charset="0"/>
              <a:cs typeface="Times New Roman" panose="02020603050405020304" pitchFamily="18" charset="0"/>
            </a:rPr>
            <a:t>айтылған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нәрсенің</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арасында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сәйкестік</a:t>
          </a:r>
          <a:r>
            <a:rPr lang="ru-RU" sz="1600" dirty="0" smtClean="0">
              <a:latin typeface="Times New Roman" panose="02020603050405020304" pitchFamily="18" charset="0"/>
              <a:cs typeface="Times New Roman" panose="02020603050405020304" pitchFamily="18" charset="0"/>
            </a:rPr>
            <a:t> бар.</a:t>
          </a:r>
          <a:endParaRPr lang="ru-RU" sz="1600" dirty="0">
            <a:latin typeface="Times New Roman" panose="02020603050405020304" pitchFamily="18" charset="0"/>
            <a:cs typeface="Times New Roman" panose="02020603050405020304" pitchFamily="18" charset="0"/>
          </a:endParaRPr>
        </a:p>
      </dgm:t>
    </dgm:pt>
    <dgm:pt modelId="{9B4FC3B3-D9DB-49E2-866C-AB4B946EE9FB}" type="parTrans" cxnId="{2E805A2F-59B4-4C4F-A4CE-F4974F075F3C}">
      <dgm:prSet/>
      <dgm:spPr/>
      <dgm:t>
        <a:bodyPr/>
        <a:lstStyle/>
        <a:p>
          <a:endParaRPr lang="ru-RU" sz="2000">
            <a:latin typeface="Times New Roman" panose="02020603050405020304" pitchFamily="18" charset="0"/>
            <a:cs typeface="Times New Roman" panose="02020603050405020304" pitchFamily="18" charset="0"/>
          </a:endParaRPr>
        </a:p>
      </dgm:t>
    </dgm:pt>
    <dgm:pt modelId="{A1033EB3-EEAE-4F3D-ADF3-6A88A4EC2B93}" type="sibTrans" cxnId="{2E805A2F-59B4-4C4F-A4CE-F4974F075F3C}">
      <dgm:prSet/>
      <dgm:spPr/>
      <dgm:t>
        <a:bodyPr/>
        <a:lstStyle/>
        <a:p>
          <a:endParaRPr lang="ru-RU" sz="2000">
            <a:latin typeface="Times New Roman" panose="02020603050405020304" pitchFamily="18" charset="0"/>
            <a:cs typeface="Times New Roman" panose="02020603050405020304" pitchFamily="18" charset="0"/>
          </a:endParaRPr>
        </a:p>
      </dgm:t>
    </dgm:pt>
    <dgm:pt modelId="{D880B995-292E-426E-BF44-348EED4A6E1D}" type="pres">
      <dgm:prSet presAssocID="{39F8AE99-54F4-461F-A0D7-2DE2F5ADA49B}" presName="Name0" presStyleCnt="0">
        <dgm:presLayoutVars>
          <dgm:chMax val="7"/>
          <dgm:chPref val="7"/>
          <dgm:dir/>
        </dgm:presLayoutVars>
      </dgm:prSet>
      <dgm:spPr/>
      <dgm:t>
        <a:bodyPr/>
        <a:lstStyle/>
        <a:p>
          <a:endParaRPr lang="ru-RU"/>
        </a:p>
      </dgm:t>
    </dgm:pt>
    <dgm:pt modelId="{CC031EF0-356C-4340-BB70-60BB73E2B07C}" type="pres">
      <dgm:prSet presAssocID="{39F8AE99-54F4-461F-A0D7-2DE2F5ADA49B}" presName="Name1" presStyleCnt="0"/>
      <dgm:spPr/>
    </dgm:pt>
    <dgm:pt modelId="{CDD70317-E42D-44F6-A5F5-82A750C00396}" type="pres">
      <dgm:prSet presAssocID="{39F8AE99-54F4-461F-A0D7-2DE2F5ADA49B}" presName="cycle" presStyleCnt="0"/>
      <dgm:spPr/>
    </dgm:pt>
    <dgm:pt modelId="{0152250F-8476-4C5E-A2C7-B31394BE3398}" type="pres">
      <dgm:prSet presAssocID="{39F8AE99-54F4-461F-A0D7-2DE2F5ADA49B}" presName="srcNode" presStyleLbl="node1" presStyleIdx="0" presStyleCnt="4"/>
      <dgm:spPr/>
    </dgm:pt>
    <dgm:pt modelId="{D8547EBB-6255-4656-B099-292FC3574EDB}" type="pres">
      <dgm:prSet presAssocID="{39F8AE99-54F4-461F-A0D7-2DE2F5ADA49B}" presName="conn" presStyleLbl="parChTrans1D2" presStyleIdx="0" presStyleCnt="1"/>
      <dgm:spPr/>
      <dgm:t>
        <a:bodyPr/>
        <a:lstStyle/>
        <a:p>
          <a:endParaRPr lang="ru-RU"/>
        </a:p>
      </dgm:t>
    </dgm:pt>
    <dgm:pt modelId="{4AA5DC40-3B92-4664-9490-ACDCAF7FFC11}" type="pres">
      <dgm:prSet presAssocID="{39F8AE99-54F4-461F-A0D7-2DE2F5ADA49B}" presName="extraNode" presStyleLbl="node1" presStyleIdx="0" presStyleCnt="4"/>
      <dgm:spPr/>
    </dgm:pt>
    <dgm:pt modelId="{98A7CA36-4ED4-4A35-A03F-3EA0995A87BE}" type="pres">
      <dgm:prSet presAssocID="{39F8AE99-54F4-461F-A0D7-2DE2F5ADA49B}" presName="dstNode" presStyleLbl="node1" presStyleIdx="0" presStyleCnt="4"/>
      <dgm:spPr/>
    </dgm:pt>
    <dgm:pt modelId="{EE2EB864-70EA-4877-A7FB-4FBD87124DD4}" type="pres">
      <dgm:prSet presAssocID="{BC26C83B-3AF0-410C-AF97-08399FCB5BCE}" presName="text_1" presStyleLbl="node1" presStyleIdx="0" presStyleCnt="4">
        <dgm:presLayoutVars>
          <dgm:bulletEnabled val="1"/>
        </dgm:presLayoutVars>
      </dgm:prSet>
      <dgm:spPr/>
      <dgm:t>
        <a:bodyPr/>
        <a:lstStyle/>
        <a:p>
          <a:endParaRPr lang="ru-RU"/>
        </a:p>
      </dgm:t>
    </dgm:pt>
    <dgm:pt modelId="{714F18AD-40F1-435A-BE13-8C46B4CF196C}" type="pres">
      <dgm:prSet presAssocID="{BC26C83B-3AF0-410C-AF97-08399FCB5BCE}" presName="accent_1" presStyleCnt="0"/>
      <dgm:spPr/>
    </dgm:pt>
    <dgm:pt modelId="{01E60195-55DF-461C-B93C-3D022A3E3A97}" type="pres">
      <dgm:prSet presAssocID="{BC26C83B-3AF0-410C-AF97-08399FCB5BCE}" presName="accentRepeatNode" presStyleLbl="solidFgAcc1" presStyleIdx="0" presStyleCnt="4"/>
      <dgm:spPr/>
    </dgm:pt>
    <dgm:pt modelId="{21301B09-095C-4017-BFF2-51CC8750983F}" type="pres">
      <dgm:prSet presAssocID="{872322B3-A0FF-4AFC-BD56-B1BB15F98E2A}" presName="text_2" presStyleLbl="node1" presStyleIdx="1" presStyleCnt="4">
        <dgm:presLayoutVars>
          <dgm:bulletEnabled val="1"/>
        </dgm:presLayoutVars>
      </dgm:prSet>
      <dgm:spPr/>
      <dgm:t>
        <a:bodyPr/>
        <a:lstStyle/>
        <a:p>
          <a:endParaRPr lang="ru-RU"/>
        </a:p>
      </dgm:t>
    </dgm:pt>
    <dgm:pt modelId="{06FEEE02-91C8-435A-8812-C5DF1B729D8D}" type="pres">
      <dgm:prSet presAssocID="{872322B3-A0FF-4AFC-BD56-B1BB15F98E2A}" presName="accent_2" presStyleCnt="0"/>
      <dgm:spPr/>
    </dgm:pt>
    <dgm:pt modelId="{E7E3A66C-0F37-4DAB-8F74-6E4699E46FAF}" type="pres">
      <dgm:prSet presAssocID="{872322B3-A0FF-4AFC-BD56-B1BB15F98E2A}" presName="accentRepeatNode" presStyleLbl="solidFgAcc1" presStyleIdx="1" presStyleCnt="4"/>
      <dgm:spPr/>
    </dgm:pt>
    <dgm:pt modelId="{7F4CA73B-C2C1-400F-A6D3-C536587EF7ED}" type="pres">
      <dgm:prSet presAssocID="{BB108B1E-CE69-4EB6-9EFB-0D41622FAD56}" presName="text_3" presStyleLbl="node1" presStyleIdx="2" presStyleCnt="4">
        <dgm:presLayoutVars>
          <dgm:bulletEnabled val="1"/>
        </dgm:presLayoutVars>
      </dgm:prSet>
      <dgm:spPr/>
      <dgm:t>
        <a:bodyPr/>
        <a:lstStyle/>
        <a:p>
          <a:endParaRPr lang="ru-RU"/>
        </a:p>
      </dgm:t>
    </dgm:pt>
    <dgm:pt modelId="{7AD709F3-06C1-480D-A07D-C637898DD38A}" type="pres">
      <dgm:prSet presAssocID="{BB108B1E-CE69-4EB6-9EFB-0D41622FAD56}" presName="accent_3" presStyleCnt="0"/>
      <dgm:spPr/>
    </dgm:pt>
    <dgm:pt modelId="{9089DEB3-3965-4BD8-843E-695B5A584924}" type="pres">
      <dgm:prSet presAssocID="{BB108B1E-CE69-4EB6-9EFB-0D41622FAD56}" presName="accentRepeatNode" presStyleLbl="solidFgAcc1" presStyleIdx="2" presStyleCnt="4"/>
      <dgm:spPr/>
    </dgm:pt>
    <dgm:pt modelId="{45767527-476E-4DA8-9295-B02155201EE5}" type="pres">
      <dgm:prSet presAssocID="{1BDA3471-1BBA-4395-87FC-CE2544CB9C5A}" presName="text_4" presStyleLbl="node1" presStyleIdx="3" presStyleCnt="4" custScaleY="138607">
        <dgm:presLayoutVars>
          <dgm:bulletEnabled val="1"/>
        </dgm:presLayoutVars>
      </dgm:prSet>
      <dgm:spPr/>
      <dgm:t>
        <a:bodyPr/>
        <a:lstStyle/>
        <a:p>
          <a:endParaRPr lang="ru-RU"/>
        </a:p>
      </dgm:t>
    </dgm:pt>
    <dgm:pt modelId="{2EF15BE2-DB2D-47CA-AD59-C1FE6CB90EC2}" type="pres">
      <dgm:prSet presAssocID="{1BDA3471-1BBA-4395-87FC-CE2544CB9C5A}" presName="accent_4" presStyleCnt="0"/>
      <dgm:spPr/>
    </dgm:pt>
    <dgm:pt modelId="{6ACE001F-33CA-4DAF-B2E7-22A24B54C3A7}" type="pres">
      <dgm:prSet presAssocID="{1BDA3471-1BBA-4395-87FC-CE2544CB9C5A}" presName="accentRepeatNode" presStyleLbl="solidFgAcc1" presStyleIdx="3" presStyleCnt="4"/>
      <dgm:spPr/>
    </dgm:pt>
  </dgm:ptLst>
  <dgm:cxnLst>
    <dgm:cxn modelId="{85CE4579-7B5A-47D6-9A8B-0C3EF2397297}" type="presOf" srcId="{6FFED7E5-45FE-4FCD-A45C-6AA02F66F449}" destId="{D8547EBB-6255-4656-B099-292FC3574EDB}" srcOrd="0" destOrd="0" presId="urn:microsoft.com/office/officeart/2008/layout/VerticalCurvedList"/>
    <dgm:cxn modelId="{50DEF0C4-59A1-4F48-BC62-700128E45E8A}" type="presOf" srcId="{872322B3-A0FF-4AFC-BD56-B1BB15F98E2A}" destId="{21301B09-095C-4017-BFF2-51CC8750983F}" srcOrd="0" destOrd="0" presId="urn:microsoft.com/office/officeart/2008/layout/VerticalCurvedList"/>
    <dgm:cxn modelId="{2E805A2F-59B4-4C4F-A4CE-F4974F075F3C}" srcId="{39F8AE99-54F4-461F-A0D7-2DE2F5ADA49B}" destId="{1BDA3471-1BBA-4395-87FC-CE2544CB9C5A}" srcOrd="3" destOrd="0" parTransId="{9B4FC3B3-D9DB-49E2-866C-AB4B946EE9FB}" sibTransId="{A1033EB3-EEAE-4F3D-ADF3-6A88A4EC2B93}"/>
    <dgm:cxn modelId="{E7B6CFDA-18DA-4932-899D-43A0B6E8B3D3}" srcId="{39F8AE99-54F4-461F-A0D7-2DE2F5ADA49B}" destId="{BB108B1E-CE69-4EB6-9EFB-0D41622FAD56}" srcOrd="2" destOrd="0" parTransId="{04D06F8E-A52B-4B42-96D7-0477C92760CC}" sibTransId="{6E328A45-83AE-42F8-96E7-DA9816B98B4E}"/>
    <dgm:cxn modelId="{45CD6324-7AB2-44B7-B412-C5C411CC82B0}" srcId="{39F8AE99-54F4-461F-A0D7-2DE2F5ADA49B}" destId="{BC26C83B-3AF0-410C-AF97-08399FCB5BCE}" srcOrd="0" destOrd="0" parTransId="{8F6A31E9-471E-4CB7-BA30-A2200E53B5C4}" sibTransId="{6FFED7E5-45FE-4FCD-A45C-6AA02F66F449}"/>
    <dgm:cxn modelId="{FDA8B413-C39F-40C5-ADCE-AAEF9390FE71}" srcId="{39F8AE99-54F4-461F-A0D7-2DE2F5ADA49B}" destId="{872322B3-A0FF-4AFC-BD56-B1BB15F98E2A}" srcOrd="1" destOrd="0" parTransId="{C660FD75-357D-4CCD-8146-95EABD08F25A}" sibTransId="{6C0433A6-BF77-47E2-9913-59934B878CBB}"/>
    <dgm:cxn modelId="{2B90FA57-D011-4036-8CAD-BFC2E7336A77}" type="presOf" srcId="{1BDA3471-1BBA-4395-87FC-CE2544CB9C5A}" destId="{45767527-476E-4DA8-9295-B02155201EE5}" srcOrd="0" destOrd="0" presId="urn:microsoft.com/office/officeart/2008/layout/VerticalCurvedList"/>
    <dgm:cxn modelId="{B87AD193-4B9E-4BEC-94FD-2980E377FC8D}" type="presOf" srcId="{BB108B1E-CE69-4EB6-9EFB-0D41622FAD56}" destId="{7F4CA73B-C2C1-400F-A6D3-C536587EF7ED}" srcOrd="0" destOrd="0" presId="urn:microsoft.com/office/officeart/2008/layout/VerticalCurvedList"/>
    <dgm:cxn modelId="{DA8A5518-BCFF-4C66-B89C-B3F4BB192325}" type="presOf" srcId="{39F8AE99-54F4-461F-A0D7-2DE2F5ADA49B}" destId="{D880B995-292E-426E-BF44-348EED4A6E1D}" srcOrd="0" destOrd="0" presId="urn:microsoft.com/office/officeart/2008/layout/VerticalCurvedList"/>
    <dgm:cxn modelId="{0F6B2311-20D7-42CA-8F4D-50F614A00F40}" type="presOf" srcId="{BC26C83B-3AF0-410C-AF97-08399FCB5BCE}" destId="{EE2EB864-70EA-4877-A7FB-4FBD87124DD4}" srcOrd="0" destOrd="0" presId="urn:microsoft.com/office/officeart/2008/layout/VerticalCurvedList"/>
    <dgm:cxn modelId="{0881CBAB-62DD-4789-AFBD-3028FD07AA31}" type="presParOf" srcId="{D880B995-292E-426E-BF44-348EED4A6E1D}" destId="{CC031EF0-356C-4340-BB70-60BB73E2B07C}" srcOrd="0" destOrd="0" presId="urn:microsoft.com/office/officeart/2008/layout/VerticalCurvedList"/>
    <dgm:cxn modelId="{296D35F7-A32A-4AB3-8E0A-C73859B6FB5C}" type="presParOf" srcId="{CC031EF0-356C-4340-BB70-60BB73E2B07C}" destId="{CDD70317-E42D-44F6-A5F5-82A750C00396}" srcOrd="0" destOrd="0" presId="urn:microsoft.com/office/officeart/2008/layout/VerticalCurvedList"/>
    <dgm:cxn modelId="{3D069246-64F5-4C2B-B502-62664257AF84}" type="presParOf" srcId="{CDD70317-E42D-44F6-A5F5-82A750C00396}" destId="{0152250F-8476-4C5E-A2C7-B31394BE3398}" srcOrd="0" destOrd="0" presId="urn:microsoft.com/office/officeart/2008/layout/VerticalCurvedList"/>
    <dgm:cxn modelId="{5609CE6A-4521-46E1-BE04-EEACB25C58F0}" type="presParOf" srcId="{CDD70317-E42D-44F6-A5F5-82A750C00396}" destId="{D8547EBB-6255-4656-B099-292FC3574EDB}" srcOrd="1" destOrd="0" presId="urn:microsoft.com/office/officeart/2008/layout/VerticalCurvedList"/>
    <dgm:cxn modelId="{7701179F-ED0E-4D0A-B1E4-651E764C31D8}" type="presParOf" srcId="{CDD70317-E42D-44F6-A5F5-82A750C00396}" destId="{4AA5DC40-3B92-4664-9490-ACDCAF7FFC11}" srcOrd="2" destOrd="0" presId="urn:microsoft.com/office/officeart/2008/layout/VerticalCurvedList"/>
    <dgm:cxn modelId="{136CA13E-E5ED-4FCB-A821-DA024D7DD3DA}" type="presParOf" srcId="{CDD70317-E42D-44F6-A5F5-82A750C00396}" destId="{98A7CA36-4ED4-4A35-A03F-3EA0995A87BE}" srcOrd="3" destOrd="0" presId="urn:microsoft.com/office/officeart/2008/layout/VerticalCurvedList"/>
    <dgm:cxn modelId="{4CE70484-BAFF-4CC8-8D70-867A40561388}" type="presParOf" srcId="{CC031EF0-356C-4340-BB70-60BB73E2B07C}" destId="{EE2EB864-70EA-4877-A7FB-4FBD87124DD4}" srcOrd="1" destOrd="0" presId="urn:microsoft.com/office/officeart/2008/layout/VerticalCurvedList"/>
    <dgm:cxn modelId="{52BFB342-6082-4494-A6F1-D92D2201DC1E}" type="presParOf" srcId="{CC031EF0-356C-4340-BB70-60BB73E2B07C}" destId="{714F18AD-40F1-435A-BE13-8C46B4CF196C}" srcOrd="2" destOrd="0" presId="urn:microsoft.com/office/officeart/2008/layout/VerticalCurvedList"/>
    <dgm:cxn modelId="{471B2D31-8E39-45F8-BAB1-80F0BAEFC3BC}" type="presParOf" srcId="{714F18AD-40F1-435A-BE13-8C46B4CF196C}" destId="{01E60195-55DF-461C-B93C-3D022A3E3A97}" srcOrd="0" destOrd="0" presId="urn:microsoft.com/office/officeart/2008/layout/VerticalCurvedList"/>
    <dgm:cxn modelId="{5E365718-5283-46E3-888A-CA6CE2B53765}" type="presParOf" srcId="{CC031EF0-356C-4340-BB70-60BB73E2B07C}" destId="{21301B09-095C-4017-BFF2-51CC8750983F}" srcOrd="3" destOrd="0" presId="urn:microsoft.com/office/officeart/2008/layout/VerticalCurvedList"/>
    <dgm:cxn modelId="{90182DC9-0CB9-477D-AA16-5363E47D219F}" type="presParOf" srcId="{CC031EF0-356C-4340-BB70-60BB73E2B07C}" destId="{06FEEE02-91C8-435A-8812-C5DF1B729D8D}" srcOrd="4" destOrd="0" presId="urn:microsoft.com/office/officeart/2008/layout/VerticalCurvedList"/>
    <dgm:cxn modelId="{3E3FCEF8-B400-4EA9-9837-51ECD26092D3}" type="presParOf" srcId="{06FEEE02-91C8-435A-8812-C5DF1B729D8D}" destId="{E7E3A66C-0F37-4DAB-8F74-6E4699E46FAF}" srcOrd="0" destOrd="0" presId="urn:microsoft.com/office/officeart/2008/layout/VerticalCurvedList"/>
    <dgm:cxn modelId="{D7DC46AB-8106-43E1-A217-E72D44B76766}" type="presParOf" srcId="{CC031EF0-356C-4340-BB70-60BB73E2B07C}" destId="{7F4CA73B-C2C1-400F-A6D3-C536587EF7ED}" srcOrd="5" destOrd="0" presId="urn:microsoft.com/office/officeart/2008/layout/VerticalCurvedList"/>
    <dgm:cxn modelId="{BB1FF932-E90D-434B-8950-66153DA2F388}" type="presParOf" srcId="{CC031EF0-356C-4340-BB70-60BB73E2B07C}" destId="{7AD709F3-06C1-480D-A07D-C637898DD38A}" srcOrd="6" destOrd="0" presId="urn:microsoft.com/office/officeart/2008/layout/VerticalCurvedList"/>
    <dgm:cxn modelId="{82F9FEF0-AA32-44B3-BE55-7FD97495AACA}" type="presParOf" srcId="{7AD709F3-06C1-480D-A07D-C637898DD38A}" destId="{9089DEB3-3965-4BD8-843E-695B5A584924}" srcOrd="0" destOrd="0" presId="urn:microsoft.com/office/officeart/2008/layout/VerticalCurvedList"/>
    <dgm:cxn modelId="{03CC04AE-110A-4511-AD0E-B60993B8A54E}" type="presParOf" srcId="{CC031EF0-356C-4340-BB70-60BB73E2B07C}" destId="{45767527-476E-4DA8-9295-B02155201EE5}" srcOrd="7" destOrd="0" presId="urn:microsoft.com/office/officeart/2008/layout/VerticalCurvedList"/>
    <dgm:cxn modelId="{932F06D6-57CE-4BBA-9C0B-5FF20928C77E}" type="presParOf" srcId="{CC031EF0-356C-4340-BB70-60BB73E2B07C}" destId="{2EF15BE2-DB2D-47CA-AD59-C1FE6CB90EC2}" srcOrd="8" destOrd="0" presId="urn:microsoft.com/office/officeart/2008/layout/VerticalCurvedList"/>
    <dgm:cxn modelId="{738A1639-899C-4611-9EE3-E60AF375B639}" type="presParOf" srcId="{2EF15BE2-DB2D-47CA-AD59-C1FE6CB90EC2}" destId="{6ACE001F-33CA-4DAF-B2E7-22A24B54C3A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B6A408-1167-4F47-8EEF-BEAACE0809D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12D14BA6-60D0-4C96-BE2B-6C2B8494672E}">
      <dgm:prSet/>
      <dgm:spPr/>
      <dgm:t>
        <a:bodyPr/>
        <a:lstStyle/>
        <a:p>
          <a:pPr rtl="0"/>
          <a:r>
            <a:rPr lang="ru-RU" smtClean="0">
              <a:latin typeface="Times New Roman" panose="02020603050405020304" pitchFamily="18" charset="0"/>
              <a:cs typeface="Times New Roman" panose="02020603050405020304" pitchFamily="18" charset="0"/>
            </a:rPr>
            <a:t>Құндылықтар мәселесін талдау К.Роджерсті төрт болжамға әкеледі:</a:t>
          </a:r>
          <a:endParaRPr lang="ru-RU">
            <a:latin typeface="Times New Roman" panose="02020603050405020304" pitchFamily="18" charset="0"/>
            <a:cs typeface="Times New Roman" panose="02020603050405020304" pitchFamily="18" charset="0"/>
          </a:endParaRPr>
        </a:p>
      </dgm:t>
    </dgm:pt>
    <dgm:pt modelId="{34518397-55A8-4D6F-BCCA-CC7177352C84}" type="parTrans" cxnId="{594B34BC-7877-4281-9D88-D2FABF46B871}">
      <dgm:prSet/>
      <dgm:spPr/>
      <dgm:t>
        <a:bodyPr/>
        <a:lstStyle/>
        <a:p>
          <a:endParaRPr lang="ru-RU">
            <a:latin typeface="Times New Roman" panose="02020603050405020304" pitchFamily="18" charset="0"/>
            <a:cs typeface="Times New Roman" panose="02020603050405020304" pitchFamily="18" charset="0"/>
          </a:endParaRPr>
        </a:p>
      </dgm:t>
    </dgm:pt>
    <dgm:pt modelId="{B27DA6CE-F74B-4EE1-B6E4-4E1FAD0FF2A4}" type="sibTrans" cxnId="{594B34BC-7877-4281-9D88-D2FABF46B871}">
      <dgm:prSet/>
      <dgm:spPr/>
      <dgm:t>
        <a:bodyPr/>
        <a:lstStyle/>
        <a:p>
          <a:endParaRPr lang="ru-RU">
            <a:latin typeface="Times New Roman" panose="02020603050405020304" pitchFamily="18" charset="0"/>
            <a:cs typeface="Times New Roman" panose="02020603050405020304" pitchFamily="18" charset="0"/>
          </a:endParaRPr>
        </a:p>
      </dgm:t>
    </dgm:pt>
    <dgm:pt modelId="{22CD3216-076E-43FE-8407-2CAE4D055CBE}">
      <dgm:prSet/>
      <dgm:spPr/>
      <dgm:t>
        <a:bodyPr/>
        <a:lstStyle/>
        <a:p>
          <a:pPr rtl="0"/>
          <a:r>
            <a:rPr lang="ru-RU" smtClean="0">
              <a:latin typeface="Times New Roman" panose="02020603050405020304" pitchFamily="18" charset="0"/>
              <a:cs typeface="Times New Roman" panose="02020603050405020304" pitchFamily="18" charset="0"/>
            </a:rPr>
            <a:t>-- адамға оның өмірінің бір бөлігі ретінде тән құндылық процесі организмдік негізге ие, адамның қандай да бір бөлігі емес, интегралды Мен (дене барлық саналы және бейсаналық процестердің бірлігі ретіндегі) даналығына сенуіне негізделген. оның (сана, интеллект және т.б.);</a:t>
          </a:r>
          <a:endParaRPr lang="ru-RU">
            <a:latin typeface="Times New Roman" panose="02020603050405020304" pitchFamily="18" charset="0"/>
            <a:cs typeface="Times New Roman" panose="02020603050405020304" pitchFamily="18" charset="0"/>
          </a:endParaRPr>
        </a:p>
      </dgm:t>
    </dgm:pt>
    <dgm:pt modelId="{2C28BF74-9DC2-4C7A-880E-8C7A5ABAFD5E}" type="parTrans" cxnId="{AC500959-1DDD-44AD-ADD0-6EC47246897C}">
      <dgm:prSet/>
      <dgm:spPr/>
      <dgm:t>
        <a:bodyPr/>
        <a:lstStyle/>
        <a:p>
          <a:endParaRPr lang="ru-RU">
            <a:latin typeface="Times New Roman" panose="02020603050405020304" pitchFamily="18" charset="0"/>
            <a:cs typeface="Times New Roman" panose="02020603050405020304" pitchFamily="18" charset="0"/>
          </a:endParaRPr>
        </a:p>
      </dgm:t>
    </dgm:pt>
    <dgm:pt modelId="{13BFB81C-0168-4F88-8E3A-1BF32FA2CF66}" type="sibTrans" cxnId="{AC500959-1DDD-44AD-ADD0-6EC47246897C}">
      <dgm:prSet/>
      <dgm:spPr/>
      <dgm:t>
        <a:bodyPr/>
        <a:lstStyle/>
        <a:p>
          <a:endParaRPr lang="ru-RU">
            <a:latin typeface="Times New Roman" panose="02020603050405020304" pitchFamily="18" charset="0"/>
            <a:cs typeface="Times New Roman" panose="02020603050405020304" pitchFamily="18" charset="0"/>
          </a:endParaRPr>
        </a:p>
      </dgm:t>
    </dgm:pt>
    <dgm:pt modelId="{EAE741D1-79DE-40A9-A3C4-AB8F7DFFED4B}">
      <dgm:prSet/>
      <dgm:spPr/>
      <dgm:t>
        <a:bodyPr/>
        <a:lstStyle/>
        <a:p>
          <a:pPr rtl="0"/>
          <a:r>
            <a:rPr lang="ru-RU" smtClean="0">
              <a:latin typeface="Times New Roman" panose="02020603050405020304" pitchFamily="18" charset="0"/>
              <a:cs typeface="Times New Roman" panose="02020603050405020304" pitchFamily="18" charset="0"/>
            </a:rPr>
            <a:t>-- бұл процестің тиімділігі адамның өзінің ішкі тәжірибесіне ашықтығына пропорционалды;</a:t>
          </a:r>
          <a:endParaRPr lang="ru-RU">
            <a:latin typeface="Times New Roman" panose="02020603050405020304" pitchFamily="18" charset="0"/>
            <a:cs typeface="Times New Roman" panose="02020603050405020304" pitchFamily="18" charset="0"/>
          </a:endParaRPr>
        </a:p>
      </dgm:t>
    </dgm:pt>
    <dgm:pt modelId="{57E31B77-33B8-443A-8FBE-7CE7E7FBF5CC}" type="parTrans" cxnId="{E27B0128-EF59-4E89-8116-99AD1D807C1A}">
      <dgm:prSet/>
      <dgm:spPr/>
      <dgm:t>
        <a:bodyPr/>
        <a:lstStyle/>
        <a:p>
          <a:endParaRPr lang="ru-RU">
            <a:latin typeface="Times New Roman" panose="02020603050405020304" pitchFamily="18" charset="0"/>
            <a:cs typeface="Times New Roman" panose="02020603050405020304" pitchFamily="18" charset="0"/>
          </a:endParaRPr>
        </a:p>
      </dgm:t>
    </dgm:pt>
    <dgm:pt modelId="{0DC680C7-D448-47A8-9723-6FEA2428A728}" type="sibTrans" cxnId="{E27B0128-EF59-4E89-8116-99AD1D807C1A}">
      <dgm:prSet/>
      <dgm:spPr/>
      <dgm:t>
        <a:bodyPr/>
        <a:lstStyle/>
        <a:p>
          <a:endParaRPr lang="ru-RU">
            <a:latin typeface="Times New Roman" panose="02020603050405020304" pitchFamily="18" charset="0"/>
            <a:cs typeface="Times New Roman" panose="02020603050405020304" pitchFamily="18" charset="0"/>
          </a:endParaRPr>
        </a:p>
      </dgm:t>
    </dgm:pt>
    <dgm:pt modelId="{18478529-6A24-4FD6-A196-D172B0B891C4}">
      <dgm:prSet/>
      <dgm:spPr/>
      <dgm:t>
        <a:bodyPr/>
        <a:lstStyle/>
        <a:p>
          <a:pPr rtl="0"/>
          <a:r>
            <a:rPr lang="ru-RU" smtClean="0">
              <a:latin typeface="Times New Roman" panose="02020603050405020304" pitchFamily="18" charset="0"/>
              <a:cs typeface="Times New Roman" panose="02020603050405020304" pitchFamily="18" charset="0"/>
            </a:rPr>
            <a:t>- адамдардың ішкі тәжірибесіне ашықтығы неғұрлым көп болса, соғұрлым олардың құндылықтарының ортақтығы артады;</a:t>
          </a:r>
          <a:endParaRPr lang="ru-RU">
            <a:latin typeface="Times New Roman" panose="02020603050405020304" pitchFamily="18" charset="0"/>
            <a:cs typeface="Times New Roman" panose="02020603050405020304" pitchFamily="18" charset="0"/>
          </a:endParaRPr>
        </a:p>
      </dgm:t>
    </dgm:pt>
    <dgm:pt modelId="{FF3947BA-7E63-45DE-8A19-A85B3C237D74}" type="parTrans" cxnId="{080E43AD-C173-43D8-BD83-F465BCD4607C}">
      <dgm:prSet/>
      <dgm:spPr/>
      <dgm:t>
        <a:bodyPr/>
        <a:lstStyle/>
        <a:p>
          <a:endParaRPr lang="ru-RU">
            <a:latin typeface="Times New Roman" panose="02020603050405020304" pitchFamily="18" charset="0"/>
            <a:cs typeface="Times New Roman" panose="02020603050405020304" pitchFamily="18" charset="0"/>
          </a:endParaRPr>
        </a:p>
      </dgm:t>
    </dgm:pt>
    <dgm:pt modelId="{C442178D-EE3D-4D3D-B32A-734CE53690D5}" type="sibTrans" cxnId="{080E43AD-C173-43D8-BD83-F465BCD4607C}">
      <dgm:prSet/>
      <dgm:spPr/>
      <dgm:t>
        <a:bodyPr/>
        <a:lstStyle/>
        <a:p>
          <a:endParaRPr lang="ru-RU">
            <a:latin typeface="Times New Roman" panose="02020603050405020304" pitchFamily="18" charset="0"/>
            <a:cs typeface="Times New Roman" panose="02020603050405020304" pitchFamily="18" charset="0"/>
          </a:endParaRPr>
        </a:p>
      </dgm:t>
    </dgm:pt>
    <dgm:pt modelId="{9398ABCE-BBBC-42E0-B3A4-030841BEFFE8}">
      <dgm:prSet/>
      <dgm:spPr/>
      <dgm:t>
        <a:bodyPr/>
        <a:lstStyle/>
        <a:p>
          <a:pPr rtl="0"/>
          <a:r>
            <a:rPr lang="ru-RU" smtClean="0">
              <a:latin typeface="Times New Roman" panose="02020603050405020304" pitchFamily="18" charset="0"/>
              <a:cs typeface="Times New Roman" panose="02020603050405020304" pitchFamily="18" charset="0"/>
            </a:rPr>
            <a:t>- адамдарға ортақ құндылықтар гуманистік және сындарлы сипатта, олар адам мен қоғамның жетілдірілуімен, адамның түр ретінде өмір сүруімен және одан әрі эволюциясымен байланысты.</a:t>
          </a:r>
          <a:endParaRPr lang="ru-RU">
            <a:latin typeface="Times New Roman" panose="02020603050405020304" pitchFamily="18" charset="0"/>
            <a:cs typeface="Times New Roman" panose="02020603050405020304" pitchFamily="18" charset="0"/>
          </a:endParaRPr>
        </a:p>
      </dgm:t>
    </dgm:pt>
    <dgm:pt modelId="{ACB5BAC0-0A2F-4CAB-9544-E6D116048011}" type="parTrans" cxnId="{E53D5DE6-7BFA-41D1-88D9-7A9B777C9A74}">
      <dgm:prSet/>
      <dgm:spPr/>
      <dgm:t>
        <a:bodyPr/>
        <a:lstStyle/>
        <a:p>
          <a:endParaRPr lang="ru-RU">
            <a:latin typeface="Times New Roman" panose="02020603050405020304" pitchFamily="18" charset="0"/>
            <a:cs typeface="Times New Roman" panose="02020603050405020304" pitchFamily="18" charset="0"/>
          </a:endParaRPr>
        </a:p>
      </dgm:t>
    </dgm:pt>
    <dgm:pt modelId="{D6581AD2-BF70-4A33-BBB8-DCD6A3809078}" type="sibTrans" cxnId="{E53D5DE6-7BFA-41D1-88D9-7A9B777C9A74}">
      <dgm:prSet/>
      <dgm:spPr/>
      <dgm:t>
        <a:bodyPr/>
        <a:lstStyle/>
        <a:p>
          <a:endParaRPr lang="ru-RU">
            <a:latin typeface="Times New Roman" panose="02020603050405020304" pitchFamily="18" charset="0"/>
            <a:cs typeface="Times New Roman" panose="02020603050405020304" pitchFamily="18" charset="0"/>
          </a:endParaRPr>
        </a:p>
      </dgm:t>
    </dgm:pt>
    <dgm:pt modelId="{F508ADDD-61A4-4C5E-B837-302F1988EB14}" type="pres">
      <dgm:prSet presAssocID="{48B6A408-1167-4F47-8EEF-BEAACE0809D1}" presName="linear" presStyleCnt="0">
        <dgm:presLayoutVars>
          <dgm:animLvl val="lvl"/>
          <dgm:resizeHandles val="exact"/>
        </dgm:presLayoutVars>
      </dgm:prSet>
      <dgm:spPr/>
      <dgm:t>
        <a:bodyPr/>
        <a:lstStyle/>
        <a:p>
          <a:endParaRPr lang="ru-RU"/>
        </a:p>
      </dgm:t>
    </dgm:pt>
    <dgm:pt modelId="{3C068D29-AF06-475A-A21D-73D72FA4A06D}" type="pres">
      <dgm:prSet presAssocID="{12D14BA6-60D0-4C96-BE2B-6C2B8494672E}" presName="parentText" presStyleLbl="node1" presStyleIdx="0" presStyleCnt="5">
        <dgm:presLayoutVars>
          <dgm:chMax val="0"/>
          <dgm:bulletEnabled val="1"/>
        </dgm:presLayoutVars>
      </dgm:prSet>
      <dgm:spPr/>
      <dgm:t>
        <a:bodyPr/>
        <a:lstStyle/>
        <a:p>
          <a:endParaRPr lang="ru-RU"/>
        </a:p>
      </dgm:t>
    </dgm:pt>
    <dgm:pt modelId="{097E3688-58CF-4E7A-B5E8-EA32C267AC29}" type="pres">
      <dgm:prSet presAssocID="{B27DA6CE-F74B-4EE1-B6E4-4E1FAD0FF2A4}" presName="spacer" presStyleCnt="0"/>
      <dgm:spPr/>
    </dgm:pt>
    <dgm:pt modelId="{502D7DA3-C3CC-4229-ACDE-44A1E17ED25E}" type="pres">
      <dgm:prSet presAssocID="{22CD3216-076E-43FE-8407-2CAE4D055CBE}" presName="parentText" presStyleLbl="node1" presStyleIdx="1" presStyleCnt="5">
        <dgm:presLayoutVars>
          <dgm:chMax val="0"/>
          <dgm:bulletEnabled val="1"/>
        </dgm:presLayoutVars>
      </dgm:prSet>
      <dgm:spPr/>
      <dgm:t>
        <a:bodyPr/>
        <a:lstStyle/>
        <a:p>
          <a:endParaRPr lang="ru-RU"/>
        </a:p>
      </dgm:t>
    </dgm:pt>
    <dgm:pt modelId="{A012FE19-398C-49FA-AD88-CBC0AD7C4E2F}" type="pres">
      <dgm:prSet presAssocID="{13BFB81C-0168-4F88-8E3A-1BF32FA2CF66}" presName="spacer" presStyleCnt="0"/>
      <dgm:spPr/>
    </dgm:pt>
    <dgm:pt modelId="{80666625-7008-41AF-95CE-7D9AA7603596}" type="pres">
      <dgm:prSet presAssocID="{EAE741D1-79DE-40A9-A3C4-AB8F7DFFED4B}" presName="parentText" presStyleLbl="node1" presStyleIdx="2" presStyleCnt="5">
        <dgm:presLayoutVars>
          <dgm:chMax val="0"/>
          <dgm:bulletEnabled val="1"/>
        </dgm:presLayoutVars>
      </dgm:prSet>
      <dgm:spPr/>
      <dgm:t>
        <a:bodyPr/>
        <a:lstStyle/>
        <a:p>
          <a:endParaRPr lang="ru-RU"/>
        </a:p>
      </dgm:t>
    </dgm:pt>
    <dgm:pt modelId="{B3E2464E-EFCA-4469-A7FD-69C32E7725AE}" type="pres">
      <dgm:prSet presAssocID="{0DC680C7-D448-47A8-9723-6FEA2428A728}" presName="spacer" presStyleCnt="0"/>
      <dgm:spPr/>
    </dgm:pt>
    <dgm:pt modelId="{46FF36F8-4F94-449E-AFC4-37B1AFD5471B}" type="pres">
      <dgm:prSet presAssocID="{18478529-6A24-4FD6-A196-D172B0B891C4}" presName="parentText" presStyleLbl="node1" presStyleIdx="3" presStyleCnt="5">
        <dgm:presLayoutVars>
          <dgm:chMax val="0"/>
          <dgm:bulletEnabled val="1"/>
        </dgm:presLayoutVars>
      </dgm:prSet>
      <dgm:spPr/>
      <dgm:t>
        <a:bodyPr/>
        <a:lstStyle/>
        <a:p>
          <a:endParaRPr lang="ru-RU"/>
        </a:p>
      </dgm:t>
    </dgm:pt>
    <dgm:pt modelId="{F440E098-FF11-4979-BC3A-88A34CF13DB1}" type="pres">
      <dgm:prSet presAssocID="{C442178D-EE3D-4D3D-B32A-734CE53690D5}" presName="spacer" presStyleCnt="0"/>
      <dgm:spPr/>
    </dgm:pt>
    <dgm:pt modelId="{095492D5-1EFE-4690-B082-40002C719E3E}" type="pres">
      <dgm:prSet presAssocID="{9398ABCE-BBBC-42E0-B3A4-030841BEFFE8}" presName="parentText" presStyleLbl="node1" presStyleIdx="4" presStyleCnt="5">
        <dgm:presLayoutVars>
          <dgm:chMax val="0"/>
          <dgm:bulletEnabled val="1"/>
        </dgm:presLayoutVars>
      </dgm:prSet>
      <dgm:spPr/>
      <dgm:t>
        <a:bodyPr/>
        <a:lstStyle/>
        <a:p>
          <a:endParaRPr lang="ru-RU"/>
        </a:p>
      </dgm:t>
    </dgm:pt>
  </dgm:ptLst>
  <dgm:cxnLst>
    <dgm:cxn modelId="{AC500959-1DDD-44AD-ADD0-6EC47246897C}" srcId="{48B6A408-1167-4F47-8EEF-BEAACE0809D1}" destId="{22CD3216-076E-43FE-8407-2CAE4D055CBE}" srcOrd="1" destOrd="0" parTransId="{2C28BF74-9DC2-4C7A-880E-8C7A5ABAFD5E}" sibTransId="{13BFB81C-0168-4F88-8E3A-1BF32FA2CF66}"/>
    <dgm:cxn modelId="{E53D5DE6-7BFA-41D1-88D9-7A9B777C9A74}" srcId="{48B6A408-1167-4F47-8EEF-BEAACE0809D1}" destId="{9398ABCE-BBBC-42E0-B3A4-030841BEFFE8}" srcOrd="4" destOrd="0" parTransId="{ACB5BAC0-0A2F-4CAB-9544-E6D116048011}" sibTransId="{D6581AD2-BF70-4A33-BBB8-DCD6A3809078}"/>
    <dgm:cxn modelId="{0F029318-C8F7-46C6-A2FD-A0537896A347}" type="presOf" srcId="{48B6A408-1167-4F47-8EEF-BEAACE0809D1}" destId="{F508ADDD-61A4-4C5E-B837-302F1988EB14}" srcOrd="0" destOrd="0" presId="urn:microsoft.com/office/officeart/2005/8/layout/vList2"/>
    <dgm:cxn modelId="{E27B0128-EF59-4E89-8116-99AD1D807C1A}" srcId="{48B6A408-1167-4F47-8EEF-BEAACE0809D1}" destId="{EAE741D1-79DE-40A9-A3C4-AB8F7DFFED4B}" srcOrd="2" destOrd="0" parTransId="{57E31B77-33B8-443A-8FBE-7CE7E7FBF5CC}" sibTransId="{0DC680C7-D448-47A8-9723-6FEA2428A728}"/>
    <dgm:cxn modelId="{5593B0C9-D2B9-4F0A-8AAB-C815B4CC16C7}" type="presOf" srcId="{12D14BA6-60D0-4C96-BE2B-6C2B8494672E}" destId="{3C068D29-AF06-475A-A21D-73D72FA4A06D}" srcOrd="0" destOrd="0" presId="urn:microsoft.com/office/officeart/2005/8/layout/vList2"/>
    <dgm:cxn modelId="{594B34BC-7877-4281-9D88-D2FABF46B871}" srcId="{48B6A408-1167-4F47-8EEF-BEAACE0809D1}" destId="{12D14BA6-60D0-4C96-BE2B-6C2B8494672E}" srcOrd="0" destOrd="0" parTransId="{34518397-55A8-4D6F-BCCA-CC7177352C84}" sibTransId="{B27DA6CE-F74B-4EE1-B6E4-4E1FAD0FF2A4}"/>
    <dgm:cxn modelId="{C4B89EAF-D59B-4E06-9646-1B9A7C62A109}" type="presOf" srcId="{9398ABCE-BBBC-42E0-B3A4-030841BEFFE8}" destId="{095492D5-1EFE-4690-B082-40002C719E3E}" srcOrd="0" destOrd="0" presId="urn:microsoft.com/office/officeart/2005/8/layout/vList2"/>
    <dgm:cxn modelId="{080E43AD-C173-43D8-BD83-F465BCD4607C}" srcId="{48B6A408-1167-4F47-8EEF-BEAACE0809D1}" destId="{18478529-6A24-4FD6-A196-D172B0B891C4}" srcOrd="3" destOrd="0" parTransId="{FF3947BA-7E63-45DE-8A19-A85B3C237D74}" sibTransId="{C442178D-EE3D-4D3D-B32A-734CE53690D5}"/>
    <dgm:cxn modelId="{47A53BBA-6ABD-4F15-B8B1-2C8300F2F39A}" type="presOf" srcId="{22CD3216-076E-43FE-8407-2CAE4D055CBE}" destId="{502D7DA3-C3CC-4229-ACDE-44A1E17ED25E}" srcOrd="0" destOrd="0" presId="urn:microsoft.com/office/officeart/2005/8/layout/vList2"/>
    <dgm:cxn modelId="{7F93F052-1156-44AC-AB1A-AFFED5C6E578}" type="presOf" srcId="{18478529-6A24-4FD6-A196-D172B0B891C4}" destId="{46FF36F8-4F94-449E-AFC4-37B1AFD5471B}" srcOrd="0" destOrd="0" presId="urn:microsoft.com/office/officeart/2005/8/layout/vList2"/>
    <dgm:cxn modelId="{C812F4A0-CF64-4E6C-B829-DC89A80A5389}" type="presOf" srcId="{EAE741D1-79DE-40A9-A3C4-AB8F7DFFED4B}" destId="{80666625-7008-41AF-95CE-7D9AA7603596}" srcOrd="0" destOrd="0" presId="urn:microsoft.com/office/officeart/2005/8/layout/vList2"/>
    <dgm:cxn modelId="{FC1B474A-65CB-4A0E-B0CF-3D0ED8788950}" type="presParOf" srcId="{F508ADDD-61A4-4C5E-B837-302F1988EB14}" destId="{3C068D29-AF06-475A-A21D-73D72FA4A06D}" srcOrd="0" destOrd="0" presId="urn:microsoft.com/office/officeart/2005/8/layout/vList2"/>
    <dgm:cxn modelId="{0D30DAF6-3FD2-48F3-822D-72DCA4C03BE8}" type="presParOf" srcId="{F508ADDD-61A4-4C5E-B837-302F1988EB14}" destId="{097E3688-58CF-4E7A-B5E8-EA32C267AC29}" srcOrd="1" destOrd="0" presId="urn:microsoft.com/office/officeart/2005/8/layout/vList2"/>
    <dgm:cxn modelId="{E7D58715-1F92-495D-82AD-8E8E74FF6187}" type="presParOf" srcId="{F508ADDD-61A4-4C5E-B837-302F1988EB14}" destId="{502D7DA3-C3CC-4229-ACDE-44A1E17ED25E}" srcOrd="2" destOrd="0" presId="urn:microsoft.com/office/officeart/2005/8/layout/vList2"/>
    <dgm:cxn modelId="{4E932DA2-B560-4B2B-B780-61DA5009220F}" type="presParOf" srcId="{F508ADDD-61A4-4C5E-B837-302F1988EB14}" destId="{A012FE19-398C-49FA-AD88-CBC0AD7C4E2F}" srcOrd="3" destOrd="0" presId="urn:microsoft.com/office/officeart/2005/8/layout/vList2"/>
    <dgm:cxn modelId="{18D3B4A5-ACB0-4073-8F2C-802CC61F78FB}" type="presParOf" srcId="{F508ADDD-61A4-4C5E-B837-302F1988EB14}" destId="{80666625-7008-41AF-95CE-7D9AA7603596}" srcOrd="4" destOrd="0" presId="urn:microsoft.com/office/officeart/2005/8/layout/vList2"/>
    <dgm:cxn modelId="{4E73AEC7-CF1E-45B5-948F-C79BDF82C928}" type="presParOf" srcId="{F508ADDD-61A4-4C5E-B837-302F1988EB14}" destId="{B3E2464E-EFCA-4469-A7FD-69C32E7725AE}" srcOrd="5" destOrd="0" presId="urn:microsoft.com/office/officeart/2005/8/layout/vList2"/>
    <dgm:cxn modelId="{46C6149E-2E33-442E-81B3-80C1E330F1BB}" type="presParOf" srcId="{F508ADDD-61A4-4C5E-B837-302F1988EB14}" destId="{46FF36F8-4F94-449E-AFC4-37B1AFD5471B}" srcOrd="6" destOrd="0" presId="urn:microsoft.com/office/officeart/2005/8/layout/vList2"/>
    <dgm:cxn modelId="{3568F9FD-752B-46B6-B819-701434519561}" type="presParOf" srcId="{F508ADDD-61A4-4C5E-B837-302F1988EB14}" destId="{F440E098-FF11-4979-BC3A-88A34CF13DB1}" srcOrd="7" destOrd="0" presId="urn:microsoft.com/office/officeart/2005/8/layout/vList2"/>
    <dgm:cxn modelId="{DC72BE54-1370-4AB2-973D-687466E5F496}" type="presParOf" srcId="{F508ADDD-61A4-4C5E-B837-302F1988EB14}" destId="{095492D5-1EFE-4690-B082-40002C719E3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EB254-C6F4-42B3-B902-BDD07B4D610E}">
      <dsp:nvSpPr>
        <dsp:cNvPr id="0" name=""/>
        <dsp:cNvSpPr/>
      </dsp:nvSpPr>
      <dsp:spPr>
        <a:xfrm>
          <a:off x="0" y="1375"/>
          <a:ext cx="11299371" cy="1067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К.Роджерстің </a:t>
          </a:r>
          <a:r>
            <a:rPr lang="ru-RU" sz="1600" kern="1200" dirty="0" err="1" smtClean="0">
              <a:latin typeface="Times New Roman" panose="02020603050405020304" pitchFamily="18" charset="0"/>
              <a:cs typeface="Times New Roman" panose="02020603050405020304" pitchFamily="18" charset="0"/>
            </a:rPr>
            <a:t>өз</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әрекетінің</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негізінде</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клиенттің</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тұлғасын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қойды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Ол</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дәстүрлі</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психотехниканың</a:t>
          </a:r>
          <a:r>
            <a:rPr lang="ru-RU" sz="1600" kern="1200" dirty="0" smtClean="0">
              <a:latin typeface="Times New Roman" panose="02020603050405020304" pitchFamily="18" charset="0"/>
              <a:cs typeface="Times New Roman" panose="02020603050405020304" pitchFamily="18" charset="0"/>
            </a:rPr>
            <a:t> “интерпретация”, “суггестия”, “</a:t>
          </a:r>
          <a:r>
            <a:rPr lang="ru-RU" sz="1600" kern="1200" dirty="0" err="1" smtClean="0">
              <a:latin typeface="Times New Roman" panose="02020603050405020304" pitchFamily="18" charset="0"/>
              <a:cs typeface="Times New Roman" panose="02020603050405020304" pitchFamily="18" charset="0"/>
            </a:rPr>
            <a:t>үйрету</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сияқты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типтерінен</a:t>
          </a:r>
          <a:r>
            <a:rPr lang="ru-RU" sz="1600" kern="1200" dirty="0" smtClean="0">
              <a:latin typeface="Times New Roman" panose="02020603050405020304" pitchFamily="18" charset="0"/>
              <a:cs typeface="Times New Roman" panose="02020603050405020304" pitchFamily="18" charset="0"/>
            </a:rPr>
            <a:t> бас </a:t>
          </a:r>
          <a:r>
            <a:rPr lang="ru-RU" sz="1600" kern="1200" dirty="0" err="1" smtClean="0">
              <a:latin typeface="Times New Roman" panose="02020603050405020304" pitchFamily="18" charset="0"/>
              <a:cs typeface="Times New Roman" panose="02020603050405020304" pitchFamily="18" charset="0"/>
            </a:rPr>
            <a:t>тартып</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оларды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ең</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алдымен</a:t>
          </a:r>
          <a:r>
            <a:rPr lang="ru-RU" sz="1600" kern="1200" dirty="0" smtClean="0">
              <a:latin typeface="Times New Roman" panose="02020603050405020304" pitchFamily="18" charset="0"/>
              <a:cs typeface="Times New Roman" panose="02020603050405020304" pitchFamily="18" charset="0"/>
            </a:rPr>
            <a:t> клиентке </a:t>
          </a:r>
          <a:r>
            <a:rPr lang="ru-RU" sz="1600" kern="1200" dirty="0" err="1" smtClean="0">
              <a:latin typeface="Times New Roman" panose="02020603050405020304" pitchFamily="18" charset="0"/>
              <a:cs typeface="Times New Roman" panose="02020603050405020304" pitchFamily="18" charset="0"/>
            </a:rPr>
            <a:t>емес</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психологтың</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өзіне</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бағытталған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деп</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сипаттады.Роджерстің</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концепциясындағы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коррекциялық</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жұмысқабағытталған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эмпатия</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қамқорлық</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конгруэнттілік</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психологиялық</a:t>
          </a:r>
          <a:r>
            <a:rPr lang="ru-RU" sz="1600" kern="1200" dirty="0" smtClean="0">
              <a:latin typeface="Times New Roman" panose="02020603050405020304" pitchFamily="18" charset="0"/>
              <a:cs typeface="Times New Roman" panose="02020603050405020304" pitchFamily="18" charset="0"/>
            </a:rPr>
            <a:t> климат” </a:t>
          </a:r>
          <a:r>
            <a:rPr lang="ru-RU" sz="1600" kern="1200" dirty="0" err="1" smtClean="0">
              <a:latin typeface="Times New Roman" panose="02020603050405020304" pitchFamily="18" charset="0"/>
              <a:cs typeface="Times New Roman" panose="02020603050405020304" pitchFamily="18" charset="0"/>
            </a:rPr>
            <a:t>ұғымдарын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қарастыруға</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болады</a:t>
          </a:r>
          <a:r>
            <a:rPr lang="ru-RU" sz="1600" kern="1200" dirty="0" smtClean="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dsp:txBody>
      <dsp:txXfrm>
        <a:off x="52121" y="53496"/>
        <a:ext cx="11195129" cy="963458"/>
      </dsp:txXfrm>
    </dsp:sp>
    <dsp:sp modelId="{BBD0AA16-4C80-4A79-A8FC-4C0AA4B763ED}">
      <dsp:nvSpPr>
        <dsp:cNvPr id="0" name=""/>
        <dsp:cNvSpPr/>
      </dsp:nvSpPr>
      <dsp:spPr>
        <a:xfrm>
          <a:off x="0" y="1078581"/>
          <a:ext cx="11299371" cy="7105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Эмпатия– психологтың клиентке деген ерекше қарым-қатынасы. Бұл клиенттің ішкі әлемін қабылдау, жағымды жеке қарым- қатынас орнату.</a:t>
          </a:r>
          <a:endParaRPr lang="ru-RU" sz="1600" kern="1200">
            <a:latin typeface="Times New Roman" panose="02020603050405020304" pitchFamily="18" charset="0"/>
            <a:cs typeface="Times New Roman" panose="02020603050405020304" pitchFamily="18" charset="0"/>
          </a:endParaRPr>
        </a:p>
      </dsp:txBody>
      <dsp:txXfrm>
        <a:off x="34688" y="1113269"/>
        <a:ext cx="11229995" cy="641216"/>
      </dsp:txXfrm>
    </dsp:sp>
    <dsp:sp modelId="{2825D153-FA36-4DF2-825C-C9008B2D6B65}">
      <dsp:nvSpPr>
        <dsp:cNvPr id="0" name=""/>
        <dsp:cNvSpPr/>
      </dsp:nvSpPr>
      <dsp:spPr>
        <a:xfrm>
          <a:off x="0" y="1798680"/>
          <a:ext cx="11299371" cy="7105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Қамқорлық экзестенциализмнің дәстүрлі ұғымдарының бірі. Роджерстің концепциясында клиенттің нақты жағдайдағы ерекшелігін қабылдауды білдіреді.Конгруенттілік психологтің келесідей ерекщеліктерін көрсетеді.:</a:t>
          </a:r>
          <a:endParaRPr lang="ru-RU" sz="1600" kern="1200">
            <a:latin typeface="Times New Roman" panose="02020603050405020304" pitchFamily="18" charset="0"/>
            <a:cs typeface="Times New Roman" panose="02020603050405020304" pitchFamily="18" charset="0"/>
          </a:endParaRPr>
        </a:p>
      </dsp:txBody>
      <dsp:txXfrm>
        <a:off x="34688" y="1833368"/>
        <a:ext cx="11229995" cy="641216"/>
      </dsp:txXfrm>
    </dsp:sp>
    <dsp:sp modelId="{D6801C23-7ED1-4053-99F1-DB7024211C8F}">
      <dsp:nvSpPr>
        <dsp:cNvPr id="0" name=""/>
        <dsp:cNvSpPr/>
      </dsp:nvSpPr>
      <dsp:spPr>
        <a:xfrm>
          <a:off x="0" y="2518778"/>
          <a:ext cx="11299371" cy="7105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 айтылған ой мен сезімдердің сәйкестігі</a:t>
          </a:r>
          <a:endParaRPr lang="ru-RU" sz="1600" kern="1200">
            <a:latin typeface="Times New Roman" panose="02020603050405020304" pitchFamily="18" charset="0"/>
            <a:cs typeface="Times New Roman" panose="02020603050405020304" pitchFamily="18" charset="0"/>
          </a:endParaRPr>
        </a:p>
      </dsp:txBody>
      <dsp:txXfrm>
        <a:off x="34688" y="2553466"/>
        <a:ext cx="11229995" cy="641216"/>
      </dsp:txXfrm>
    </dsp:sp>
    <dsp:sp modelId="{32730446-4130-4AE5-AB32-052AF3B0005B}">
      <dsp:nvSpPr>
        <dsp:cNvPr id="0" name=""/>
        <dsp:cNvSpPr/>
      </dsp:nvSpPr>
      <dsp:spPr>
        <a:xfrm>
          <a:off x="0" y="3238876"/>
          <a:ext cx="11299371" cy="7105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 концепцияның инструменталдығы</a:t>
          </a:r>
          <a:endParaRPr lang="ru-RU" sz="1600" kern="1200">
            <a:latin typeface="Times New Roman" panose="02020603050405020304" pitchFamily="18" charset="0"/>
            <a:cs typeface="Times New Roman" panose="02020603050405020304" pitchFamily="18" charset="0"/>
          </a:endParaRPr>
        </a:p>
      </dsp:txBody>
      <dsp:txXfrm>
        <a:off x="34688" y="3273564"/>
        <a:ext cx="11229995" cy="641216"/>
      </dsp:txXfrm>
    </dsp:sp>
    <dsp:sp modelId="{A7CD232E-855F-4C6C-81B0-4BB8707209C0}">
      <dsp:nvSpPr>
        <dsp:cNvPr id="0" name=""/>
        <dsp:cNvSpPr/>
      </dsp:nvSpPr>
      <dsp:spPr>
        <a:xfrm>
          <a:off x="0" y="3958975"/>
          <a:ext cx="11299371" cy="7105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 шеттетілмеу</a:t>
          </a:r>
          <a:endParaRPr lang="ru-RU" sz="1600" kern="1200">
            <a:latin typeface="Times New Roman" panose="02020603050405020304" pitchFamily="18" charset="0"/>
            <a:cs typeface="Times New Roman" panose="02020603050405020304" pitchFamily="18" charset="0"/>
          </a:endParaRPr>
        </a:p>
      </dsp:txBody>
      <dsp:txXfrm>
        <a:off x="34688" y="3993663"/>
        <a:ext cx="11229995" cy="641216"/>
      </dsp:txXfrm>
    </dsp:sp>
    <dsp:sp modelId="{42EB170A-77AC-427C-8CF9-6C1ADDCB3E51}">
      <dsp:nvSpPr>
        <dsp:cNvPr id="0" name=""/>
        <dsp:cNvSpPr/>
      </dsp:nvSpPr>
      <dsp:spPr>
        <a:xfrm>
          <a:off x="0" y="4679073"/>
          <a:ext cx="11299371" cy="7105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 шынайылық</a:t>
          </a:r>
          <a:endParaRPr lang="ru-RU" sz="1600" kern="1200">
            <a:latin typeface="Times New Roman" panose="02020603050405020304" pitchFamily="18" charset="0"/>
            <a:cs typeface="Times New Roman" panose="02020603050405020304" pitchFamily="18" charset="0"/>
          </a:endParaRPr>
        </a:p>
      </dsp:txBody>
      <dsp:txXfrm>
        <a:off x="34688" y="4713761"/>
        <a:ext cx="11229995" cy="641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CCB0B-2AB0-410C-9F05-6F073881FE97}">
      <dsp:nvSpPr>
        <dsp:cNvPr id="0" name=""/>
        <dsp:cNvSpPr/>
      </dsp:nvSpPr>
      <dsp:spPr>
        <a:xfrm>
          <a:off x="0" y="0"/>
          <a:ext cx="8073542" cy="9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latin typeface="Times New Roman" panose="02020603050405020304" pitchFamily="18" charset="0"/>
              <a:cs typeface="Times New Roman" panose="02020603050405020304" pitchFamily="18" charset="0"/>
            </a:rPr>
            <a:t>К.Роджерстің айтуынша адам өзі жайында шыайы ойлаудың нәтижесінде, өз проблемасының шешімін табуға қабілетті болады. Жоғарыда айтылған талаптар орындалған кезде психологтардың келесідей бағыттағы үрдістерін жүзеге асыру мүмкін болады:</a:t>
          </a:r>
          <a:endParaRPr lang="ru-RU" sz="1500" kern="1200">
            <a:latin typeface="Times New Roman" panose="02020603050405020304" pitchFamily="18" charset="0"/>
            <a:cs typeface="Times New Roman" panose="02020603050405020304" pitchFamily="18" charset="0"/>
          </a:endParaRPr>
        </a:p>
      </dsp:txBody>
      <dsp:txXfrm>
        <a:off x="29041" y="29041"/>
        <a:ext cx="6887573" cy="933467"/>
      </dsp:txXfrm>
    </dsp:sp>
    <dsp:sp modelId="{D45C545D-E4B9-4291-99D1-3348EA2DE1B6}">
      <dsp:nvSpPr>
        <dsp:cNvPr id="0" name=""/>
        <dsp:cNvSpPr/>
      </dsp:nvSpPr>
      <dsp:spPr>
        <a:xfrm>
          <a:off x="602894" y="1129264"/>
          <a:ext cx="8073542" cy="9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latin typeface="Times New Roman" panose="02020603050405020304" pitchFamily="18" charset="0"/>
              <a:cs typeface="Times New Roman" panose="02020603050405020304" pitchFamily="18" charset="0"/>
            </a:rPr>
            <a:t>- клиент бойынан байқалған сезімдер “менге” қатысты болып табылады және өте жақын болып орнығады.</a:t>
          </a:r>
          <a:endParaRPr lang="ru-RU" sz="1500" kern="1200">
            <a:latin typeface="Times New Roman" panose="02020603050405020304" pitchFamily="18" charset="0"/>
            <a:cs typeface="Times New Roman" panose="02020603050405020304" pitchFamily="18" charset="0"/>
          </a:endParaRPr>
        </a:p>
      </dsp:txBody>
      <dsp:txXfrm>
        <a:off x="631935" y="1158305"/>
        <a:ext cx="6768058" cy="933467"/>
      </dsp:txXfrm>
    </dsp:sp>
    <dsp:sp modelId="{C735E06D-DBC7-468A-ADB7-2BEC2DCFAA68}">
      <dsp:nvSpPr>
        <dsp:cNvPr id="0" name=""/>
        <dsp:cNvSpPr/>
      </dsp:nvSpPr>
      <dsp:spPr>
        <a:xfrm>
          <a:off x="1205788" y="2258528"/>
          <a:ext cx="8073542" cy="9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latin typeface="Times New Roman" panose="02020603050405020304" pitchFamily="18" charset="0"/>
              <a:cs typeface="Times New Roman" panose="02020603050405020304" pitchFamily="18" charset="0"/>
            </a:rPr>
            <a:t>- клиент көбінесе өз сезімдерінің обьектісін және қабылдауын анықтайды</a:t>
          </a:r>
          <a:endParaRPr lang="ru-RU" sz="1500" kern="1200">
            <a:latin typeface="Times New Roman" panose="02020603050405020304" pitchFamily="18" charset="0"/>
            <a:cs typeface="Times New Roman" panose="02020603050405020304" pitchFamily="18" charset="0"/>
          </a:endParaRPr>
        </a:p>
      </dsp:txBody>
      <dsp:txXfrm>
        <a:off x="1234829" y="2287569"/>
        <a:ext cx="6768058" cy="933467"/>
      </dsp:txXfrm>
    </dsp:sp>
    <dsp:sp modelId="{3304BC7D-F712-4E84-A784-6C4CD0D86CA4}">
      <dsp:nvSpPr>
        <dsp:cNvPr id="0" name=""/>
        <dsp:cNvSpPr/>
      </dsp:nvSpPr>
      <dsp:spPr>
        <a:xfrm>
          <a:off x="1808683" y="3387793"/>
          <a:ext cx="8073542" cy="9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latin typeface="Times New Roman" panose="02020603050405020304" pitchFamily="18" charset="0"/>
              <a:cs typeface="Times New Roman" panose="02020603050405020304" pitchFamily="18" charset="0"/>
            </a:rPr>
            <a:t>- клиенттің ”мен” концепциясы бойынша бұрынғы кедергілерді ассимиляциялау мақсатымен қайта құрады.</a:t>
          </a:r>
          <a:endParaRPr lang="ru-RU" sz="1500" kern="1200">
            <a:latin typeface="Times New Roman" panose="02020603050405020304" pitchFamily="18" charset="0"/>
            <a:cs typeface="Times New Roman" panose="02020603050405020304" pitchFamily="18" charset="0"/>
          </a:endParaRPr>
        </a:p>
      </dsp:txBody>
      <dsp:txXfrm>
        <a:off x="1837724" y="3416834"/>
        <a:ext cx="6768058" cy="933467"/>
      </dsp:txXfrm>
    </dsp:sp>
    <dsp:sp modelId="{A562864C-9381-43B2-A100-1A83831BF23F}">
      <dsp:nvSpPr>
        <dsp:cNvPr id="0" name=""/>
        <dsp:cNvSpPr/>
      </dsp:nvSpPr>
      <dsp:spPr>
        <a:xfrm>
          <a:off x="2411577" y="4517057"/>
          <a:ext cx="8073542" cy="9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latin typeface="Times New Roman" panose="02020603050405020304" pitchFamily="18" charset="0"/>
              <a:cs typeface="Times New Roman" panose="02020603050405020304" pitchFamily="18" charset="0"/>
            </a:rPr>
            <a:t>- клиент өзіндік бағалаудың жағымды жағын түсінеді</a:t>
          </a:r>
          <a:endParaRPr lang="ru-RU" sz="1500" kern="1200">
            <a:latin typeface="Times New Roman" panose="02020603050405020304" pitchFamily="18" charset="0"/>
            <a:cs typeface="Times New Roman" panose="02020603050405020304" pitchFamily="18" charset="0"/>
          </a:endParaRPr>
        </a:p>
      </dsp:txBody>
      <dsp:txXfrm>
        <a:off x="2440618" y="4546098"/>
        <a:ext cx="6768058" cy="933467"/>
      </dsp:txXfrm>
    </dsp:sp>
    <dsp:sp modelId="{5BD31787-46FE-4DBE-9F8B-C9FEBEAB7650}">
      <dsp:nvSpPr>
        <dsp:cNvPr id="0" name=""/>
        <dsp:cNvSpPr/>
      </dsp:nvSpPr>
      <dsp:spPr>
        <a:xfrm>
          <a:off x="7429035" y="724381"/>
          <a:ext cx="644507" cy="64450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ru-RU" sz="3000" kern="1200">
            <a:latin typeface="Times New Roman" panose="02020603050405020304" pitchFamily="18" charset="0"/>
            <a:cs typeface="Times New Roman" panose="02020603050405020304" pitchFamily="18" charset="0"/>
          </a:endParaRPr>
        </a:p>
      </dsp:txBody>
      <dsp:txXfrm>
        <a:off x="7574049" y="724381"/>
        <a:ext cx="354479" cy="484992"/>
      </dsp:txXfrm>
    </dsp:sp>
    <dsp:sp modelId="{46F88007-BB95-479A-A3F7-7F0E777C07A3}">
      <dsp:nvSpPr>
        <dsp:cNvPr id="0" name=""/>
        <dsp:cNvSpPr/>
      </dsp:nvSpPr>
      <dsp:spPr>
        <a:xfrm>
          <a:off x="8031929" y="1853646"/>
          <a:ext cx="644507" cy="64450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ru-RU" sz="3000" kern="1200">
            <a:latin typeface="Times New Roman" panose="02020603050405020304" pitchFamily="18" charset="0"/>
            <a:cs typeface="Times New Roman" panose="02020603050405020304" pitchFamily="18" charset="0"/>
          </a:endParaRPr>
        </a:p>
      </dsp:txBody>
      <dsp:txXfrm>
        <a:off x="8176943" y="1853646"/>
        <a:ext cx="354479" cy="484992"/>
      </dsp:txXfrm>
    </dsp:sp>
    <dsp:sp modelId="{CD1992C2-E934-4EB6-B015-64E2FAC36D63}">
      <dsp:nvSpPr>
        <dsp:cNvPr id="0" name=""/>
        <dsp:cNvSpPr/>
      </dsp:nvSpPr>
      <dsp:spPr>
        <a:xfrm>
          <a:off x="8634824" y="2966384"/>
          <a:ext cx="644507" cy="64450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ru-RU" sz="3000" kern="1200">
            <a:latin typeface="Times New Roman" panose="02020603050405020304" pitchFamily="18" charset="0"/>
            <a:cs typeface="Times New Roman" panose="02020603050405020304" pitchFamily="18" charset="0"/>
          </a:endParaRPr>
        </a:p>
      </dsp:txBody>
      <dsp:txXfrm>
        <a:off x="8779838" y="2966384"/>
        <a:ext cx="354479" cy="484992"/>
      </dsp:txXfrm>
    </dsp:sp>
    <dsp:sp modelId="{BF0EA19B-ACA6-48A9-B0F9-49AA6F871657}">
      <dsp:nvSpPr>
        <dsp:cNvPr id="0" name=""/>
        <dsp:cNvSpPr/>
      </dsp:nvSpPr>
      <dsp:spPr>
        <a:xfrm>
          <a:off x="9237718" y="4106666"/>
          <a:ext cx="644507" cy="64450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ru-RU" sz="3000" kern="1200">
            <a:latin typeface="Times New Roman" panose="02020603050405020304" pitchFamily="18" charset="0"/>
            <a:cs typeface="Times New Roman" panose="02020603050405020304" pitchFamily="18" charset="0"/>
          </a:endParaRPr>
        </a:p>
      </dsp:txBody>
      <dsp:txXfrm>
        <a:off x="9382732" y="4106666"/>
        <a:ext cx="354479" cy="484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47EBB-6255-4656-B099-292FC3574EDB}">
      <dsp:nvSpPr>
        <dsp:cNvPr id="0" name=""/>
        <dsp:cNvSpPr/>
      </dsp:nvSpPr>
      <dsp:spPr>
        <a:xfrm>
          <a:off x="-7090358" y="-1083869"/>
          <a:ext cx="8437911" cy="8437911"/>
        </a:xfrm>
        <a:prstGeom prst="blockArc">
          <a:avLst>
            <a:gd name="adj1" fmla="val 18900000"/>
            <a:gd name="adj2" fmla="val 2700000"/>
            <a:gd name="adj3" fmla="val 256"/>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2EB864-70EA-4877-A7FB-4FBD87124DD4}">
      <dsp:nvSpPr>
        <dsp:cNvPr id="0" name=""/>
        <dsp:cNvSpPr/>
      </dsp:nvSpPr>
      <dsp:spPr>
        <a:xfrm>
          <a:off x="705027" y="482050"/>
          <a:ext cx="10582690" cy="9646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654" tIns="40640" rIns="40640" bIns="40640" numCol="1" spcCol="1270" anchor="ctr" anchorCtr="0">
          <a:noAutofit/>
        </a:bodyPr>
        <a:lstStyle/>
        <a:p>
          <a:pPr lvl="0" algn="l" defTabSz="711200" rtl="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К.Роджерстің </a:t>
          </a:r>
          <a:r>
            <a:rPr lang="ru-RU" sz="1600" kern="1200" dirty="0" err="1" smtClean="0">
              <a:latin typeface="Times New Roman" panose="02020603050405020304" pitchFamily="18" charset="0"/>
              <a:cs typeface="Times New Roman" panose="02020603050405020304" pitchFamily="18" charset="0"/>
            </a:rPr>
            <a:t>өзі</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соңғы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жарияланымдарының</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бірінде</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тұлғаға</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бағытталған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көзқарастың</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негізгі</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ережелерін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осылай</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тұжырымдайды</a:t>
          </a:r>
          <a:r>
            <a:rPr lang="ru-RU" sz="1600" kern="1200" dirty="0" smtClean="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dsp:txBody>
      <dsp:txXfrm>
        <a:off x="705027" y="482050"/>
        <a:ext cx="10582690" cy="964603"/>
      </dsp:txXfrm>
    </dsp:sp>
    <dsp:sp modelId="{01E60195-55DF-461C-B93C-3D022A3E3A97}">
      <dsp:nvSpPr>
        <dsp:cNvPr id="0" name=""/>
        <dsp:cNvSpPr/>
      </dsp:nvSpPr>
      <dsp:spPr>
        <a:xfrm>
          <a:off x="102150" y="361475"/>
          <a:ext cx="1205754" cy="12057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301B09-095C-4017-BFF2-51CC8750983F}">
      <dsp:nvSpPr>
        <dsp:cNvPr id="0" name=""/>
        <dsp:cNvSpPr/>
      </dsp:nvSpPr>
      <dsp:spPr>
        <a:xfrm>
          <a:off x="1258056" y="1929206"/>
          <a:ext cx="10029661" cy="9646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654" tIns="40640" rIns="40640" bIns="40640" numCol="1" spcCol="1270" anchor="ctr" anchorCtr="0">
          <a:noAutofit/>
        </a:bodyPr>
        <a:lstStyle/>
        <a:p>
          <a:pPr lvl="0" algn="l" defTabSz="711200" rtl="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a:t>
          </a:r>
          <a:r>
            <a:rPr lang="ru-RU" sz="1600" kern="1200" dirty="0" err="1" smtClean="0">
              <a:latin typeface="Times New Roman" panose="02020603050405020304" pitchFamily="18" charset="0"/>
              <a:cs typeface="Times New Roman" panose="02020603050405020304" pitchFamily="18" charset="0"/>
            </a:rPr>
            <a:t>Бұл</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тәсілдің</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орталық</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гипотезасын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қысқаша</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былайша</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тұжырымдауға</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болады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адамның</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өз</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бойында</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өзін-өзі</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танудың</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өзіндік</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тұжырымдамасын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мақсатты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мінез-құлқын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өзгертудің</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орасан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зор</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ресурстары</a:t>
          </a:r>
          <a:r>
            <a:rPr lang="ru-RU" sz="1600" kern="1200" dirty="0" smtClean="0">
              <a:latin typeface="Times New Roman" panose="02020603050405020304" pitchFamily="18" charset="0"/>
              <a:cs typeface="Times New Roman" panose="02020603050405020304" pitchFamily="18" charset="0"/>
            </a:rPr>
            <a:t> бар </a:t>
          </a:r>
          <a:r>
            <a:rPr lang="ru-RU" sz="1600" kern="1200" dirty="0" err="1" smtClean="0">
              <a:latin typeface="Times New Roman" panose="02020603050405020304" pitchFamily="18" charset="0"/>
              <a:cs typeface="Times New Roman" panose="02020603050405020304" pitchFamily="18" charset="0"/>
            </a:rPr>
            <a:t>және</a:t>
          </a:r>
          <a:r>
            <a:rPr lang="ru-RU" sz="1600" kern="1200" dirty="0" smtClean="0">
              <a:latin typeface="Times New Roman" panose="02020603050405020304" pitchFamily="18" charset="0"/>
              <a:cs typeface="Times New Roman" panose="02020603050405020304" pitchFamily="18" charset="0"/>
            </a:rPr>
            <a:t> осы </a:t>
          </a:r>
          <a:r>
            <a:rPr lang="ru-RU" sz="1600" kern="1200" dirty="0" err="1" smtClean="0">
              <a:latin typeface="Times New Roman" panose="02020603050405020304" pitchFamily="18" charset="0"/>
              <a:cs typeface="Times New Roman" panose="02020603050405020304" pitchFamily="18" charset="0"/>
            </a:rPr>
            <a:t>ресурстарға</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қол</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жеткізу</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психологиялық</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жағдайды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жеңілдетудің</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белгілі</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бір</a:t>
          </a:r>
          <a:r>
            <a:rPr lang="ru-RU" sz="1600" kern="1200" dirty="0" smtClean="0">
              <a:latin typeface="Times New Roman" panose="02020603050405020304" pitchFamily="18" charset="0"/>
              <a:cs typeface="Times New Roman" panose="02020603050405020304" pitchFamily="18" charset="0"/>
            </a:rPr>
            <a:t> климаты </a:t>
          </a:r>
          <a:r>
            <a:rPr lang="ru-RU" sz="1600" kern="1200" dirty="0" err="1" smtClean="0">
              <a:latin typeface="Times New Roman" panose="02020603050405020304" pitchFamily="18" charset="0"/>
              <a:cs typeface="Times New Roman" panose="02020603050405020304" pitchFamily="18" charset="0"/>
            </a:rPr>
            <a:t>болған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жағдайда</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ғана</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мүмкін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болады</a:t>
          </a:r>
          <a:r>
            <a:rPr lang="ru-RU" sz="1600" kern="1200" dirty="0" smtClean="0">
              <a:latin typeface="Times New Roman" panose="02020603050405020304" pitchFamily="18" charset="0"/>
              <a:cs typeface="Times New Roman" panose="02020603050405020304" pitchFamily="18" charset="0"/>
            </a:rPr>
            <a:t>. </a:t>
          </a:r>
          <a:endParaRPr lang="ru-RU" sz="1600" kern="1200" dirty="0">
            <a:latin typeface="Times New Roman" panose="02020603050405020304" pitchFamily="18" charset="0"/>
            <a:cs typeface="Times New Roman" panose="02020603050405020304" pitchFamily="18" charset="0"/>
          </a:endParaRPr>
        </a:p>
      </dsp:txBody>
      <dsp:txXfrm>
        <a:off x="1258056" y="1929206"/>
        <a:ext cx="10029661" cy="964603"/>
      </dsp:txXfrm>
    </dsp:sp>
    <dsp:sp modelId="{E7E3A66C-0F37-4DAB-8F74-6E4699E46FAF}">
      <dsp:nvSpPr>
        <dsp:cNvPr id="0" name=""/>
        <dsp:cNvSpPr/>
      </dsp:nvSpPr>
      <dsp:spPr>
        <a:xfrm>
          <a:off x="655179" y="1808631"/>
          <a:ext cx="1205754" cy="12057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4CA73B-C2C1-400F-A6D3-C536587EF7ED}">
      <dsp:nvSpPr>
        <dsp:cNvPr id="0" name=""/>
        <dsp:cNvSpPr/>
      </dsp:nvSpPr>
      <dsp:spPr>
        <a:xfrm>
          <a:off x="1258056" y="3376362"/>
          <a:ext cx="10029661" cy="9646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654" tIns="40640" rIns="40640" bIns="40640" numCol="1" spcCol="1270" anchor="ctr" anchorCtr="0">
          <a:noAutofit/>
        </a:bodyPr>
        <a:lstStyle/>
        <a:p>
          <a:pPr lvl="0" algn="l" defTabSz="711200" rtl="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Мұндай өсу мен даму климатын тудыратын үш шарт бар - бұл терапевт пен клиент, ата-ана мен бала, көшбасшы мен топ, мұғалім мен оқушы, жетекші және бағынышты арасындағы қарым-қатынас болсын. Шындығында, бұл шарттар адамның дамуы мақсат болатын кез келген жағдайда қолданылады.</a:t>
          </a:r>
          <a:endParaRPr lang="ru-RU" sz="1600" kern="1200">
            <a:latin typeface="Times New Roman" panose="02020603050405020304" pitchFamily="18" charset="0"/>
            <a:cs typeface="Times New Roman" panose="02020603050405020304" pitchFamily="18" charset="0"/>
          </a:endParaRPr>
        </a:p>
      </dsp:txBody>
      <dsp:txXfrm>
        <a:off x="1258056" y="3376362"/>
        <a:ext cx="10029661" cy="964603"/>
      </dsp:txXfrm>
    </dsp:sp>
    <dsp:sp modelId="{9089DEB3-3965-4BD8-843E-695B5A584924}">
      <dsp:nvSpPr>
        <dsp:cNvPr id="0" name=""/>
        <dsp:cNvSpPr/>
      </dsp:nvSpPr>
      <dsp:spPr>
        <a:xfrm>
          <a:off x="655179" y="3255786"/>
          <a:ext cx="1205754" cy="12057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767527-476E-4DA8-9295-B02155201EE5}">
      <dsp:nvSpPr>
        <dsp:cNvPr id="0" name=""/>
        <dsp:cNvSpPr/>
      </dsp:nvSpPr>
      <dsp:spPr>
        <a:xfrm>
          <a:off x="705027" y="4637315"/>
          <a:ext cx="10582690" cy="13370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654" tIns="40640" rIns="40640" bIns="40640" numCol="1" spcCol="1270" anchor="ctr" anchorCtr="0">
          <a:noAutofit/>
        </a:bodyPr>
        <a:lstStyle/>
        <a:p>
          <a:pPr lvl="0" algn="l" defTabSz="711200" rtl="0">
            <a:lnSpc>
              <a:spcPct val="90000"/>
            </a:lnSpc>
            <a:spcBef>
              <a:spcPct val="0"/>
            </a:spcBef>
            <a:spcAft>
              <a:spcPct val="35000"/>
            </a:spcAft>
          </a:pPr>
          <a:r>
            <a:rPr lang="ru-RU" sz="1600" kern="1200" dirty="0" err="1" smtClean="0">
              <a:latin typeface="Times New Roman" panose="02020603050405020304" pitchFamily="18" charset="0"/>
              <a:cs typeface="Times New Roman" panose="02020603050405020304" pitchFamily="18" charset="0"/>
            </a:rPr>
            <a:t>Бірінші</a:t>
          </a:r>
          <a:r>
            <a:rPr lang="ru-RU" sz="1600" kern="1200" dirty="0" smtClean="0">
              <a:latin typeface="Times New Roman" panose="02020603050405020304" pitchFamily="18" charset="0"/>
              <a:cs typeface="Times New Roman" panose="02020603050405020304" pitchFamily="18" charset="0"/>
            </a:rPr>
            <a:t> элемент – </a:t>
          </a:r>
          <a:r>
            <a:rPr lang="ru-RU" sz="1600" kern="1200" dirty="0" err="1" smtClean="0">
              <a:latin typeface="Times New Roman" panose="02020603050405020304" pitchFamily="18" charset="0"/>
              <a:cs typeface="Times New Roman" panose="02020603050405020304" pitchFamily="18" charset="0"/>
            </a:rPr>
            <a:t>шынайылық</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немесе</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конгруэнттілік</a:t>
          </a:r>
          <a:r>
            <a:rPr lang="ru-RU" sz="1600" kern="1200" dirty="0" smtClean="0">
              <a:latin typeface="Times New Roman" panose="02020603050405020304" pitchFamily="18" charset="0"/>
              <a:cs typeface="Times New Roman" panose="02020603050405020304" pitchFamily="18" charset="0"/>
            </a:rPr>
            <a:t>. Терапевт клиентке </a:t>
          </a:r>
          <a:r>
            <a:rPr lang="ru-RU" sz="1600" kern="1200" dirty="0" err="1" smtClean="0">
              <a:latin typeface="Times New Roman" panose="02020603050405020304" pitchFamily="18" charset="0"/>
              <a:cs typeface="Times New Roman" panose="02020603050405020304" pitchFamily="18" charset="0"/>
            </a:rPr>
            <a:t>қатысты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қаншалықты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көп</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болса</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оның</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кәсіби</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немесе</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жеке</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қасиеті</a:t>
          </a:r>
          <a:r>
            <a:rPr lang="ru-RU" sz="1600" kern="1200" dirty="0" smtClean="0">
              <a:latin typeface="Times New Roman" panose="02020603050405020304" pitchFamily="18" charset="0"/>
              <a:cs typeface="Times New Roman" panose="02020603050405020304" pitchFamily="18" charset="0"/>
            </a:rPr>
            <a:t> оны </a:t>
          </a:r>
          <a:r>
            <a:rPr lang="ru-RU" sz="1600" kern="1200" dirty="0" err="1" smtClean="0">
              <a:latin typeface="Times New Roman" panose="02020603050405020304" pitchFamily="18" charset="0"/>
              <a:cs typeface="Times New Roman" panose="02020603050405020304" pitchFamily="18" charset="0"/>
            </a:rPr>
            <a:t>клиенттен</a:t>
          </a:r>
          <a:r>
            <a:rPr lang="ru-RU" sz="1600" kern="1200" dirty="0" smtClean="0">
              <a:latin typeface="Times New Roman" panose="02020603050405020304" pitchFamily="18" charset="0"/>
              <a:cs typeface="Times New Roman" panose="02020603050405020304" pitchFamily="18" charset="0"/>
            </a:rPr>
            <a:t> аз </a:t>
          </a:r>
          <a:r>
            <a:rPr lang="ru-RU" sz="1600" kern="1200" dirty="0" err="1" smtClean="0">
              <a:latin typeface="Times New Roman" panose="02020603050405020304" pitchFamily="18" charset="0"/>
              <a:cs typeface="Times New Roman" panose="02020603050405020304" pitchFamily="18" charset="0"/>
            </a:rPr>
            <a:t>қоршайды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соғұрлым</a:t>
          </a:r>
          <a:r>
            <a:rPr lang="ru-RU" sz="1600" kern="1200" dirty="0" smtClean="0">
              <a:latin typeface="Times New Roman" panose="02020603050405020304" pitchFamily="18" charset="0"/>
              <a:cs typeface="Times New Roman" panose="02020603050405020304" pitchFamily="18" charset="0"/>
            </a:rPr>
            <a:t> клиент </a:t>
          </a:r>
          <a:r>
            <a:rPr lang="ru-RU" sz="1600" kern="1200" dirty="0" err="1" smtClean="0">
              <a:latin typeface="Times New Roman" panose="02020603050405020304" pitchFamily="18" charset="0"/>
              <a:cs typeface="Times New Roman" panose="02020603050405020304" pitchFamily="18" charset="0"/>
            </a:rPr>
            <a:t>өзгеріп</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конструктивті</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түрде</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алға</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жылжиды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Шынайылық</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терапевттің</a:t>
          </a:r>
          <a:r>
            <a:rPr lang="ru-RU" sz="1600" kern="1200" dirty="0" smtClean="0">
              <a:latin typeface="Times New Roman" panose="02020603050405020304" pitchFamily="18" charset="0"/>
              <a:cs typeface="Times New Roman" panose="02020603050405020304" pitchFamily="18" charset="0"/>
            </a:rPr>
            <a:t> осы </a:t>
          </a:r>
          <a:r>
            <a:rPr lang="ru-RU" sz="1600" kern="1200" dirty="0" err="1" smtClean="0">
              <a:latin typeface="Times New Roman" panose="02020603050405020304" pitchFamily="18" charset="0"/>
              <a:cs typeface="Times New Roman" panose="02020603050405020304" pitchFamily="18" charset="0"/>
            </a:rPr>
            <a:t>сәтте</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болып</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жатқан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сезімдер</a:t>
          </a:r>
          <a:r>
            <a:rPr lang="ru-RU" sz="1600" kern="1200" dirty="0" smtClean="0">
              <a:latin typeface="Times New Roman" panose="02020603050405020304" pitchFamily="18" charset="0"/>
              <a:cs typeface="Times New Roman" panose="02020603050405020304" pitchFamily="18" charset="0"/>
            </a:rPr>
            <a:t> мен </a:t>
          </a:r>
          <a:r>
            <a:rPr lang="ru-RU" sz="1600" kern="1200" dirty="0" err="1" smtClean="0">
              <a:latin typeface="Times New Roman" panose="02020603050405020304" pitchFamily="18" charset="0"/>
              <a:cs typeface="Times New Roman" panose="02020603050405020304" pitchFamily="18" charset="0"/>
            </a:rPr>
            <a:t>көзқарастарды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ашық</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сезінуін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білдіреді</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Соматикалық</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деңгейде</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бастан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өткерген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санада</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ұсынылған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және</a:t>
          </a:r>
          <a:r>
            <a:rPr lang="ru-RU" sz="1600" kern="1200" dirty="0" smtClean="0">
              <a:latin typeface="Times New Roman" panose="02020603050405020304" pitchFamily="18" charset="0"/>
              <a:cs typeface="Times New Roman" panose="02020603050405020304" pitchFamily="18" charset="0"/>
            </a:rPr>
            <a:t> клиентке </a:t>
          </a:r>
          <a:r>
            <a:rPr lang="ru-RU" sz="1600" kern="1200" dirty="0" err="1" smtClean="0">
              <a:latin typeface="Times New Roman" panose="02020603050405020304" pitchFamily="18" charset="0"/>
              <a:cs typeface="Times New Roman" panose="02020603050405020304" pitchFamily="18" charset="0"/>
            </a:rPr>
            <a:t>айтылған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нәрсенің</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арасында</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сәйкестік</a:t>
          </a:r>
          <a:r>
            <a:rPr lang="ru-RU" sz="1600" kern="1200" dirty="0" smtClean="0">
              <a:latin typeface="Times New Roman" panose="02020603050405020304" pitchFamily="18" charset="0"/>
              <a:cs typeface="Times New Roman" panose="02020603050405020304" pitchFamily="18" charset="0"/>
            </a:rPr>
            <a:t> бар.</a:t>
          </a:r>
          <a:endParaRPr lang="ru-RU" sz="1600" kern="1200" dirty="0">
            <a:latin typeface="Times New Roman" panose="02020603050405020304" pitchFamily="18" charset="0"/>
            <a:cs typeface="Times New Roman" panose="02020603050405020304" pitchFamily="18" charset="0"/>
          </a:endParaRPr>
        </a:p>
      </dsp:txBody>
      <dsp:txXfrm>
        <a:off x="705027" y="4637315"/>
        <a:ext cx="10582690" cy="1337007"/>
      </dsp:txXfrm>
    </dsp:sp>
    <dsp:sp modelId="{6ACE001F-33CA-4DAF-B2E7-22A24B54C3A7}">
      <dsp:nvSpPr>
        <dsp:cNvPr id="0" name=""/>
        <dsp:cNvSpPr/>
      </dsp:nvSpPr>
      <dsp:spPr>
        <a:xfrm>
          <a:off x="102150" y="4702942"/>
          <a:ext cx="1205754" cy="12057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68D29-AF06-475A-A21D-73D72FA4A06D}">
      <dsp:nvSpPr>
        <dsp:cNvPr id="0" name=""/>
        <dsp:cNvSpPr/>
      </dsp:nvSpPr>
      <dsp:spPr>
        <a:xfrm>
          <a:off x="0" y="85205"/>
          <a:ext cx="10894423" cy="1000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latin typeface="Times New Roman" panose="02020603050405020304" pitchFamily="18" charset="0"/>
              <a:cs typeface="Times New Roman" panose="02020603050405020304" pitchFamily="18" charset="0"/>
            </a:rPr>
            <a:t>Құндылықтар мәселесін талдау К.Роджерсті төрт болжамға әкеледі:</a:t>
          </a:r>
          <a:endParaRPr lang="ru-RU" sz="1900" kern="1200">
            <a:latin typeface="Times New Roman" panose="02020603050405020304" pitchFamily="18" charset="0"/>
            <a:cs typeface="Times New Roman" panose="02020603050405020304" pitchFamily="18" charset="0"/>
          </a:endParaRPr>
        </a:p>
      </dsp:txBody>
      <dsp:txXfrm>
        <a:off x="48833" y="134038"/>
        <a:ext cx="10796757" cy="902684"/>
      </dsp:txXfrm>
    </dsp:sp>
    <dsp:sp modelId="{502D7DA3-C3CC-4229-ACDE-44A1E17ED25E}">
      <dsp:nvSpPr>
        <dsp:cNvPr id="0" name=""/>
        <dsp:cNvSpPr/>
      </dsp:nvSpPr>
      <dsp:spPr>
        <a:xfrm>
          <a:off x="0" y="1140275"/>
          <a:ext cx="10894423" cy="1000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latin typeface="Times New Roman" panose="02020603050405020304" pitchFamily="18" charset="0"/>
              <a:cs typeface="Times New Roman" panose="02020603050405020304" pitchFamily="18" charset="0"/>
            </a:rPr>
            <a:t>-- адамға оның өмірінің бір бөлігі ретінде тән құндылық процесі организмдік негізге ие, адамның қандай да бір бөлігі емес, интегралды Мен (дене барлық саналы және бейсаналық процестердің бірлігі ретіндегі) даналығына сенуіне негізделген. оның (сана, интеллект және т.б.);</a:t>
          </a:r>
          <a:endParaRPr lang="ru-RU" sz="1900" kern="1200">
            <a:latin typeface="Times New Roman" panose="02020603050405020304" pitchFamily="18" charset="0"/>
            <a:cs typeface="Times New Roman" panose="02020603050405020304" pitchFamily="18" charset="0"/>
          </a:endParaRPr>
        </a:p>
      </dsp:txBody>
      <dsp:txXfrm>
        <a:off x="48833" y="1189108"/>
        <a:ext cx="10796757" cy="902684"/>
      </dsp:txXfrm>
    </dsp:sp>
    <dsp:sp modelId="{80666625-7008-41AF-95CE-7D9AA7603596}">
      <dsp:nvSpPr>
        <dsp:cNvPr id="0" name=""/>
        <dsp:cNvSpPr/>
      </dsp:nvSpPr>
      <dsp:spPr>
        <a:xfrm>
          <a:off x="0" y="2195345"/>
          <a:ext cx="10894423" cy="1000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latin typeface="Times New Roman" panose="02020603050405020304" pitchFamily="18" charset="0"/>
              <a:cs typeface="Times New Roman" panose="02020603050405020304" pitchFamily="18" charset="0"/>
            </a:rPr>
            <a:t>-- бұл процестің тиімділігі адамның өзінің ішкі тәжірибесіне ашықтығына пропорционалды;</a:t>
          </a:r>
          <a:endParaRPr lang="ru-RU" sz="1900" kern="1200">
            <a:latin typeface="Times New Roman" panose="02020603050405020304" pitchFamily="18" charset="0"/>
            <a:cs typeface="Times New Roman" panose="02020603050405020304" pitchFamily="18" charset="0"/>
          </a:endParaRPr>
        </a:p>
      </dsp:txBody>
      <dsp:txXfrm>
        <a:off x="48833" y="2244178"/>
        <a:ext cx="10796757" cy="902684"/>
      </dsp:txXfrm>
    </dsp:sp>
    <dsp:sp modelId="{46FF36F8-4F94-449E-AFC4-37B1AFD5471B}">
      <dsp:nvSpPr>
        <dsp:cNvPr id="0" name=""/>
        <dsp:cNvSpPr/>
      </dsp:nvSpPr>
      <dsp:spPr>
        <a:xfrm>
          <a:off x="0" y="3250415"/>
          <a:ext cx="10894423" cy="1000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latin typeface="Times New Roman" panose="02020603050405020304" pitchFamily="18" charset="0"/>
              <a:cs typeface="Times New Roman" panose="02020603050405020304" pitchFamily="18" charset="0"/>
            </a:rPr>
            <a:t>- адамдардың ішкі тәжірибесіне ашықтығы неғұрлым көп болса, соғұрлым олардың құндылықтарының ортақтығы артады;</a:t>
          </a:r>
          <a:endParaRPr lang="ru-RU" sz="1900" kern="1200">
            <a:latin typeface="Times New Roman" panose="02020603050405020304" pitchFamily="18" charset="0"/>
            <a:cs typeface="Times New Roman" panose="02020603050405020304" pitchFamily="18" charset="0"/>
          </a:endParaRPr>
        </a:p>
      </dsp:txBody>
      <dsp:txXfrm>
        <a:off x="48833" y="3299248"/>
        <a:ext cx="10796757" cy="902684"/>
      </dsp:txXfrm>
    </dsp:sp>
    <dsp:sp modelId="{095492D5-1EFE-4690-B082-40002C719E3E}">
      <dsp:nvSpPr>
        <dsp:cNvPr id="0" name=""/>
        <dsp:cNvSpPr/>
      </dsp:nvSpPr>
      <dsp:spPr>
        <a:xfrm>
          <a:off x="0" y="4305485"/>
          <a:ext cx="10894423" cy="1000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latin typeface="Times New Roman" panose="02020603050405020304" pitchFamily="18" charset="0"/>
              <a:cs typeface="Times New Roman" panose="02020603050405020304" pitchFamily="18" charset="0"/>
            </a:rPr>
            <a:t>- адамдарға ортақ құндылықтар гуманистік және сындарлы сипатта, олар адам мен қоғамның жетілдірілуімен, адамның түр ретінде өмір сүруімен және одан әрі эволюциясымен байланысты.</a:t>
          </a:r>
          <a:endParaRPr lang="ru-RU" sz="1900" kern="1200">
            <a:latin typeface="Times New Roman" panose="02020603050405020304" pitchFamily="18" charset="0"/>
            <a:cs typeface="Times New Roman" panose="02020603050405020304" pitchFamily="18" charset="0"/>
          </a:endParaRPr>
        </a:p>
      </dsp:txBody>
      <dsp:txXfrm>
        <a:off x="48833" y="4354318"/>
        <a:ext cx="10796757" cy="9026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77CD979-6CB4-4771-863A-F3CEC5F72509}" type="datetime1">
              <a:rPr lang="ru-RU" smtClean="0"/>
              <a:t>вс 27.03.22</a:t>
            </a:fld>
            <a:endParaRPr lang="en-US"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444FEA7-A6A1-4C1B-A1CF-B68B41EC1A8E}" type="datetime1">
              <a:rPr lang="ru-RU" smtClean="0"/>
              <a:t>вс 27.03.22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
              <a:t>Щелкните, чтобы изменить стили текста образца слайда</a:t>
            </a:r>
            <a:endParaRPr lang="en-US"/>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Прямоугольник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Прямоугольник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Прямоугольник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Группа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Прямая соединительная линия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Century Gothic" panose="020B0502020202020204" pitchFamily="34" charset="0"/>
                <a:ea typeface="+mn-ea"/>
                <a:cs typeface="+mn-cs"/>
              </a:defRPr>
            </a:lvl1pPr>
          </a:lstStyle>
          <a:p>
            <a:pPr rtl="0"/>
            <a:r>
              <a:rPr lang="ru-RU"/>
              <a:t>Образец заголовка</a:t>
            </a:r>
            <a:endParaRPr lang="en-US" dirty="0"/>
          </a:p>
        </p:txBody>
      </p:sp>
      <p:sp>
        <p:nvSpPr>
          <p:cNvPr id="3" name="Подзаголовок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a:t>Образец подзаголовка</a:t>
            </a:r>
            <a:endParaRPr lang="en-US" dirty="0"/>
          </a:p>
        </p:txBody>
      </p:sp>
      <p:sp>
        <p:nvSpPr>
          <p:cNvPr id="20" name="Дата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Century Gothic" panose="020B0502020202020204" pitchFamily="34" charset="0"/>
              </a:defRPr>
            </a:lvl1pPr>
          </a:lstStyle>
          <a:p>
            <a:fld id="{F5367D5C-F95A-42A3-88EC-882E2435144E}" type="datetime1">
              <a:rPr lang="ru-RU" smtClean="0"/>
              <a:t>вс 27.03.22</a:t>
            </a:fld>
            <a:endParaRPr lang="en-US" dirty="0"/>
          </a:p>
        </p:txBody>
      </p:sp>
      <p:sp>
        <p:nvSpPr>
          <p:cNvPr id="21" name="Нижний колонтитул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Номер слайда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206637FB-2A93-4CBD-BFA2-D7CF6538021B}" type="datetime1">
              <a:rPr lang="ru-RU" smtClean="0"/>
              <a:t>вс 27.03.22</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91600" y="762000"/>
            <a:ext cx="2362200" cy="5257800"/>
          </a:xfrm>
        </p:spPr>
        <p:txBody>
          <a:bodyPr vert="eaVert"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a:xfrm>
            <a:off x="838200" y="762000"/>
            <a:ext cx="8077200" cy="5257800"/>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CF524C86-1CBF-4FDC-97D7-01157E908D38}" type="datetime1">
              <a:rPr lang="ru-RU" smtClean="0"/>
              <a:t>вс 27.03.22</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idx="1"/>
          </p:nvPr>
        </p:nvSpPr>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7EA467F0-67F1-4FFB-84D6-E0366AF5D58F}" type="datetime1">
              <a:rPr lang="ru-RU" smtClean="0"/>
              <a:t>вс 27.03.22</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Прямоугольник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Прямоугольник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Прямоугольник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Century Gothic" panose="020B0502020202020204" pitchFamily="34" charset="0"/>
                <a:ea typeface="+mn-ea"/>
                <a:cs typeface="+mn-cs"/>
              </a:defRPr>
            </a:lvl1pPr>
          </a:lstStyle>
          <a:p>
            <a:pPr rtl="0"/>
            <a:r>
              <a:rPr lang="ru-RU"/>
              <a:t>Образец заголовка</a:t>
            </a:r>
            <a:endParaRPr lang="en-US" dirty="0"/>
          </a:p>
        </p:txBody>
      </p:sp>
      <p:grpSp>
        <p:nvGrpSpPr>
          <p:cNvPr id="16" name="Группа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Прямая соединительная линия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Текст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p>
        </p:txBody>
      </p:sp>
      <p:sp>
        <p:nvSpPr>
          <p:cNvPr id="4" name="Дата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Century Gothic" panose="020B0502020202020204" pitchFamily="34" charset="0"/>
                <a:ea typeface="+mn-ea"/>
                <a:cs typeface="+mn-cs"/>
              </a:defRPr>
            </a:lvl1pPr>
          </a:lstStyle>
          <a:p>
            <a:fld id="{58943CEE-22B0-4537-8D57-A0FA5AADADF2}" type="datetime1">
              <a:rPr lang="ru-RU" smtClean="0"/>
              <a:t>вс 27.03.22</a:t>
            </a:fld>
            <a:endParaRPr dirty="0"/>
          </a:p>
        </p:txBody>
      </p:sp>
      <p:sp>
        <p:nvSpPr>
          <p:cNvPr id="5" name="Нижний колонтитул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Номер слайда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Объект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5" name="Дата 4"/>
          <p:cNvSpPr>
            <a:spLocks noGrp="1"/>
          </p:cNvSpPr>
          <p:nvPr>
            <p:ph type="dt" sz="half" idx="10"/>
          </p:nvPr>
        </p:nvSpPr>
        <p:spPr/>
        <p:txBody>
          <a:bodyPr rtlCol="0"/>
          <a:lstStyle/>
          <a:p>
            <a:pPr rtl="0"/>
            <a:fld id="{156AE23C-0C45-469E-B619-DD472E6D19F8}" type="datetime1">
              <a:rPr lang="ru-RU" smtClean="0"/>
              <a:t>вс 27.03.22</a:t>
            </a:fld>
            <a:endParaRPr lang="en-US"/>
          </a:p>
        </p:txBody>
      </p:sp>
      <p:sp>
        <p:nvSpPr>
          <p:cNvPr id="6" name="Нижний колонтитул 5"/>
          <p:cNvSpPr>
            <a:spLocks noGrp="1"/>
          </p:cNvSpPr>
          <p:nvPr>
            <p:ph type="ftr" sz="quarter" idx="11"/>
          </p:nvPr>
        </p:nvSpPr>
        <p:spPr/>
        <p:txBody>
          <a:bodyPr rtlCol="0"/>
          <a:lstStyle/>
          <a:p>
            <a:pPr rtl="0"/>
            <a:endParaRPr lang="en-US"/>
          </a:p>
        </p:txBody>
      </p:sp>
      <p:sp>
        <p:nvSpPr>
          <p:cNvPr id="7" name="Номер слайда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Текст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Century Gothic" panose="020B050202020202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
          </a:p>
        </p:txBody>
      </p:sp>
      <p:sp>
        <p:nvSpPr>
          <p:cNvPr id="5" name="Текст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latin typeface="Century Gothic" panose="020B050202020202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
          </a:p>
        </p:txBody>
      </p:sp>
      <p:sp>
        <p:nvSpPr>
          <p:cNvPr id="7" name="Дата 6"/>
          <p:cNvSpPr>
            <a:spLocks noGrp="1"/>
          </p:cNvSpPr>
          <p:nvPr>
            <p:ph type="dt" sz="half" idx="10"/>
          </p:nvPr>
        </p:nvSpPr>
        <p:spPr/>
        <p:txBody>
          <a:bodyPr rtlCol="0"/>
          <a:lstStyle/>
          <a:p>
            <a:pPr rtl="0"/>
            <a:fld id="{7084B974-3E30-46C0-8835-EBE9AF88C154}" type="datetime1">
              <a:rPr lang="ru-RU" smtClean="0"/>
              <a:t>вс 27.03.22</a:t>
            </a:fld>
            <a:endParaRPr lang="en-US" dirty="0"/>
          </a:p>
        </p:txBody>
      </p:sp>
      <p:sp>
        <p:nvSpPr>
          <p:cNvPr id="8" name="Нижний колонтитул 7"/>
          <p:cNvSpPr>
            <a:spLocks noGrp="1"/>
          </p:cNvSpPr>
          <p:nvPr>
            <p:ph type="ftr" sz="quarter" idx="11"/>
          </p:nvPr>
        </p:nvSpPr>
        <p:spPr/>
        <p:txBody>
          <a:bodyPr rtlCol="0"/>
          <a:lstStyle/>
          <a:p>
            <a:pPr rtl="0"/>
            <a:endParaRPr lang="en-US"/>
          </a:p>
        </p:txBody>
      </p:sp>
      <p:sp>
        <p:nvSpPr>
          <p:cNvPr id="9" name="Номер слайда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Дата 2"/>
          <p:cNvSpPr>
            <a:spLocks noGrp="1"/>
          </p:cNvSpPr>
          <p:nvPr>
            <p:ph type="dt" sz="half" idx="10"/>
          </p:nvPr>
        </p:nvSpPr>
        <p:spPr/>
        <p:txBody>
          <a:bodyPr rtlCol="0"/>
          <a:lstStyle/>
          <a:p>
            <a:pPr rtl="0"/>
            <a:fld id="{55A373D8-060E-42D4-83B5-67EE9C99EB76}" type="datetime1">
              <a:rPr lang="ru-RU" smtClean="0"/>
              <a:t>вс 27.03.22</a:t>
            </a:fld>
            <a:endParaRPr lang="en-US"/>
          </a:p>
        </p:txBody>
      </p:sp>
      <p:sp>
        <p:nvSpPr>
          <p:cNvPr id="4" name="Нижний колонтитул 3"/>
          <p:cNvSpPr>
            <a:spLocks noGrp="1"/>
          </p:cNvSpPr>
          <p:nvPr>
            <p:ph type="ftr" sz="quarter" idx="11"/>
          </p:nvPr>
        </p:nvSpPr>
        <p:spPr/>
        <p:txBody>
          <a:bodyPr rtlCol="0"/>
          <a:lstStyle/>
          <a:p>
            <a:pPr rtl="0"/>
            <a:endParaRPr lang="en-US"/>
          </a:p>
        </p:txBody>
      </p:sp>
      <p:sp>
        <p:nvSpPr>
          <p:cNvPr id="5" name="Номер слайда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59039D93-8FE6-4FAB-8379-7097A2FFC7EA}" type="datetime1">
              <a:rPr lang="ru-RU" smtClean="0"/>
              <a:t>вс 27.03.22</a:t>
            </a:fld>
            <a:endParaRPr lang="en-US"/>
          </a:p>
        </p:txBody>
      </p:sp>
      <p:sp>
        <p:nvSpPr>
          <p:cNvPr id="3" name="Нижний колонтитул 2"/>
          <p:cNvSpPr>
            <a:spLocks noGrp="1"/>
          </p:cNvSpPr>
          <p:nvPr>
            <p:ph type="ftr" sz="quarter" idx="11"/>
          </p:nvPr>
        </p:nvSpPr>
        <p:spPr/>
        <p:txBody>
          <a:bodyPr rtlCol="0"/>
          <a:lstStyle/>
          <a:p>
            <a:pPr rtl="0"/>
            <a:endParaRPr lang="en-US"/>
          </a:p>
        </p:txBody>
      </p:sp>
      <p:sp>
        <p:nvSpPr>
          <p:cNvPr id="4" name="Номер слайда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Прямоугольник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Century Gothic" panose="020B0502020202020204" pitchFamily="34" charset="0"/>
                <a:ea typeface="+mn-ea"/>
                <a:cs typeface="+mn-cs"/>
              </a:defRPr>
            </a:lvl1pPr>
          </a:lstStyle>
          <a:p>
            <a:pPr rtl="0"/>
            <a:r>
              <a:rPr lang="ru-RU"/>
              <a:t>Образец заголовка</a:t>
            </a:r>
            <a:endParaRPr lang="en-US" dirty="0"/>
          </a:p>
        </p:txBody>
      </p:sp>
      <p:sp>
        <p:nvSpPr>
          <p:cNvPr id="3" name="Объект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Текст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8" name="Дата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4A5CD4F3-DD0B-41D2-86DC-8F94F11A7635}" type="datetime1">
              <a:rPr lang="ru-RU" smtClean="0"/>
              <a:t>вс 27.03.22</a:t>
            </a:fld>
            <a:endParaRPr lang="en-US"/>
          </a:p>
        </p:txBody>
      </p:sp>
      <p:sp>
        <p:nvSpPr>
          <p:cNvPr id="9" name="Нижний колонтитул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Номер слайда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Рисунок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endParaRPr lang="en-US" dirty="0"/>
          </a:p>
        </p:txBody>
      </p:sp>
      <p:sp>
        <p:nvSpPr>
          <p:cNvPr id="5" name="Дата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4225BED9-9D02-4AA4-868D-12B5B80D13D4}" type="datetime1">
              <a:rPr lang="ru-RU" smtClean="0"/>
              <a:t>вс 27.03.22</a:t>
            </a:fld>
            <a:endParaRPr lang="en-US" dirty="0"/>
          </a:p>
        </p:txBody>
      </p:sp>
      <p:sp>
        <p:nvSpPr>
          <p:cNvPr id="6" name="Нижний колонтитул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Номер слайда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Прямоугольник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Century Gothic" panose="020B0502020202020204" pitchFamily="34" charset="0"/>
              </a:defRPr>
            </a:lvl1pPr>
          </a:lstStyle>
          <a:p>
            <a:pPr rtl="0"/>
            <a:r>
              <a:rPr lang="ru-RU"/>
              <a:t>Образец заголовка</a:t>
            </a:r>
            <a:endParaRPr lang="en-US" dirty="0"/>
          </a:p>
        </p:txBody>
      </p:sp>
      <p:sp>
        <p:nvSpPr>
          <p:cNvPr id="4" name="Текст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Прямоугольник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Прямоугольник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Прямоугольник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Заголовок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ru" dirty="0"/>
              <a:t>Стиль образца заголовка</a:t>
            </a:r>
            <a:endParaRPr lang="en-US" dirty="0"/>
          </a:p>
        </p:txBody>
      </p:sp>
      <p:sp>
        <p:nvSpPr>
          <p:cNvPr id="3" name="Текст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ru" dirty="0"/>
              <a:t>Щелкните, чтобы изменить стили текста образца слайда</a:t>
            </a:r>
          </a:p>
          <a:p>
            <a:pPr lvl="1" rtl="0"/>
            <a:r>
              <a:rPr lang="ru" dirty="0"/>
              <a:t>Второй уровень</a:t>
            </a:r>
          </a:p>
          <a:p>
            <a:pPr lvl="2" rtl="0"/>
            <a:r>
              <a:rPr lang="ru" dirty="0"/>
              <a:t>Третий уровень</a:t>
            </a:r>
          </a:p>
          <a:p>
            <a:pPr lvl="3" rtl="0"/>
            <a:r>
              <a:rPr lang="ru" dirty="0"/>
              <a:t>Четвертый уровень</a:t>
            </a:r>
          </a:p>
          <a:p>
            <a:pPr lvl="4" rtl="0"/>
            <a:r>
              <a:rPr lang="ru" dirty="0"/>
              <a:t>Пятый уровень</a:t>
            </a:r>
            <a:endParaRPr lang="en-US" dirty="0"/>
          </a:p>
        </p:txBody>
      </p:sp>
      <p:sp>
        <p:nvSpPr>
          <p:cNvPr id="4" name="Дата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latin typeface="Century Gothic" panose="020B0502020202020204" pitchFamily="34" charset="0"/>
              </a:defRPr>
            </a:lvl1pPr>
          </a:lstStyle>
          <a:p>
            <a:fld id="{C16BE775-1C9E-48DD-93B9-3187A540B86B}" type="datetime1">
              <a:rPr lang="ru-RU" smtClean="0"/>
              <a:t>вс 27.03.22</a:t>
            </a:fld>
            <a:endParaRPr lang="en-US" dirty="0"/>
          </a:p>
        </p:txBody>
      </p:sp>
      <p:sp>
        <p:nvSpPr>
          <p:cNvPr id="5" name="Нижний колонтитул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latin typeface="Century Gothic" panose="020B0502020202020204" pitchFamily="34" charset="0"/>
              </a:defRPr>
            </a:lvl1pPr>
          </a:lstStyle>
          <a:p>
            <a:endParaRPr lang="en-US" dirty="0"/>
          </a:p>
        </p:txBody>
      </p:sp>
      <p:sp>
        <p:nvSpPr>
          <p:cNvPr id="6" name="Номер слайда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latin typeface="Century Gothic" panose="020B050202020202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Century Gothic" panose="020B0502020202020204" pitchFamily="34" charset="0"/>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Century Gothic" panose="020B0502020202020204" pitchFamily="34" charset="0"/>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Century Gothic" panose="020B0502020202020204" pitchFamily="34" charset="0"/>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entury Gothic" panose="020B0502020202020204" pitchFamily="34" charset="0"/>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entury Gothic" panose="020B0502020202020204" pitchFamily="34" charset="0"/>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entury Gothic" panose="020B0502020202020204" pitchFamily="34" charset="0"/>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Рисунок 4" descr="Изображение ткани, стола, красного цвета, покрытия&#10;&#10;Автоматически созданное описание">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Прямоугольник 59">
            <a:extLst>
              <a:ext uri="{FF2B5EF4-FFF2-40B4-BE49-F238E27FC236}">
                <a16:creationId xmlns:a16="http://schemas.microsoft.com/office/drawing/2014/main"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Прямоугольник 61">
            <a:extLst>
              <a:ext uri="{FF2B5EF4-FFF2-40B4-BE49-F238E27FC236}">
                <a16:creationId xmlns:a16="http://schemas.microsoft.com/office/drawing/2014/main"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Заголовок 1">
            <a:extLst>
              <a:ext uri="{FF2B5EF4-FFF2-40B4-BE49-F238E27FC236}">
                <a16:creationId xmlns:a16="http://schemas.microsoft.com/office/drawing/2014/main" id="{18C3B467-088C-4F3D-A9A7-105C4E1E20CD}"/>
              </a:ext>
            </a:extLst>
          </p:cNvPr>
          <p:cNvSpPr>
            <a:spLocks noGrp="1"/>
          </p:cNvSpPr>
          <p:nvPr>
            <p:ph type="ctrTitle"/>
          </p:nvPr>
        </p:nvSpPr>
        <p:spPr>
          <a:xfrm>
            <a:off x="1276055" y="2350016"/>
            <a:ext cx="4947857" cy="1776681"/>
          </a:xfrm>
        </p:spPr>
        <p:txBody>
          <a:bodyPr rtlCol="0">
            <a:noAutofit/>
          </a:bodyPr>
          <a:lstStyle/>
          <a:p>
            <a:r>
              <a:rPr lang="ru" sz="2400" i="1" cap="none" dirty="0" smtClean="0">
                <a:solidFill>
                  <a:schemeClr val="tx1"/>
                </a:solidFill>
                <a:latin typeface="Times New Roman" panose="02020603050405020304" pitchFamily="18" charset="0"/>
                <a:cs typeface="Times New Roman" panose="02020603050405020304" pitchFamily="18" charset="0"/>
              </a:rPr>
              <a:t>9 </a:t>
            </a:r>
            <a:r>
              <a:rPr lang="ru" sz="2400" i="1" cap="none" dirty="0" smtClean="0">
                <a:solidFill>
                  <a:schemeClr val="tx1"/>
                </a:solidFill>
                <a:latin typeface="Times New Roman" panose="02020603050405020304" pitchFamily="18" charset="0"/>
                <a:cs typeface="Times New Roman" panose="02020603050405020304" pitchFamily="18" charset="0"/>
              </a:rPr>
              <a:t>лекция.</a:t>
            </a:r>
            <a:r>
              <a:rPr lang="ru-RU" sz="2400" i="1" cap="none" dirty="0">
                <a:solidFill>
                  <a:schemeClr val="tx1"/>
                </a:solidFill>
                <a:latin typeface="Times New Roman" panose="02020603050405020304" pitchFamily="18" charset="0"/>
                <a:cs typeface="Times New Roman" panose="02020603050405020304" pitchFamily="18" charset="0"/>
              </a:rPr>
              <a:t> </a:t>
            </a:r>
            <a:r>
              <a:rPr lang="ru-RU" sz="2400" i="1" cap="none" dirty="0" err="1">
                <a:solidFill>
                  <a:schemeClr val="tx1"/>
                </a:solidFill>
                <a:latin typeface="Times New Roman" panose="02020603050405020304" pitchFamily="18" charset="0"/>
                <a:cs typeface="Times New Roman" panose="02020603050405020304" pitchFamily="18" charset="0"/>
              </a:rPr>
              <a:t>Гуманисттік</a:t>
            </a:r>
            <a:r>
              <a:rPr lang="ru-RU" sz="2400" i="1" cap="none" dirty="0">
                <a:solidFill>
                  <a:schemeClr val="tx1"/>
                </a:solidFill>
                <a:latin typeface="Times New Roman" panose="02020603050405020304" pitchFamily="18" charset="0"/>
                <a:cs typeface="Times New Roman" panose="02020603050405020304" pitchFamily="18" charset="0"/>
              </a:rPr>
              <a:t> терапия. К. </a:t>
            </a:r>
            <a:r>
              <a:rPr lang="ru-RU" sz="2400" i="1" cap="none" dirty="0" err="1">
                <a:solidFill>
                  <a:schemeClr val="tx1"/>
                </a:solidFill>
                <a:latin typeface="Times New Roman" panose="02020603050405020304" pitchFamily="18" charset="0"/>
                <a:cs typeface="Times New Roman" panose="02020603050405020304" pitchFamily="18" charset="0"/>
              </a:rPr>
              <a:t>Роджерстің</a:t>
            </a:r>
            <a:r>
              <a:rPr lang="ru-RU" sz="2400" i="1" cap="none" dirty="0">
                <a:solidFill>
                  <a:schemeClr val="tx1"/>
                </a:solidFill>
                <a:latin typeface="Times New Roman" panose="02020603050405020304" pitchFamily="18" charset="0"/>
                <a:cs typeface="Times New Roman" panose="02020603050405020304" pitchFamily="18" charset="0"/>
              </a:rPr>
              <a:t> клиентке </a:t>
            </a:r>
            <a:r>
              <a:rPr lang="ru-RU" sz="2400" i="1" cap="none" dirty="0" err="1">
                <a:solidFill>
                  <a:schemeClr val="tx1"/>
                </a:solidFill>
                <a:latin typeface="Times New Roman" panose="02020603050405020304" pitchFamily="18" charset="0"/>
                <a:cs typeface="Times New Roman" panose="02020603050405020304" pitchFamily="18" charset="0"/>
              </a:rPr>
              <a:t>бағытталған</a:t>
            </a:r>
            <a:r>
              <a:rPr lang="ru-RU" sz="2400" i="1" cap="none" dirty="0">
                <a:solidFill>
                  <a:schemeClr val="tx1"/>
                </a:solidFill>
                <a:latin typeface="Times New Roman" panose="02020603050405020304" pitchFamily="18" charset="0"/>
                <a:cs typeface="Times New Roman" panose="02020603050405020304" pitchFamily="18" charset="0"/>
              </a:rPr>
              <a:t> </a:t>
            </a:r>
            <a:r>
              <a:rPr lang="ru-RU" sz="2400" i="1" cap="none" dirty="0" err="1">
                <a:solidFill>
                  <a:schemeClr val="tx1"/>
                </a:solidFill>
                <a:latin typeface="Times New Roman" panose="02020603050405020304" pitchFamily="18" charset="0"/>
                <a:cs typeface="Times New Roman" panose="02020603050405020304" pitchFamily="18" charset="0"/>
              </a:rPr>
              <a:t>бағыты</a:t>
            </a:r>
            <a:endParaRPr lang="ru" sz="2400" i="1" cap="none"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C8722DDC-8EEE-4A06-8DFE-B44871EAA2CF}"/>
              </a:ext>
            </a:extLst>
          </p:cNvPr>
          <p:cNvSpPr>
            <a:spLocks noGrp="1"/>
          </p:cNvSpPr>
          <p:nvPr>
            <p:ph type="subTitle" idx="1"/>
          </p:nvPr>
        </p:nvSpPr>
        <p:spPr>
          <a:xfrm>
            <a:off x="1276055" y="4293270"/>
            <a:ext cx="4947857" cy="559656"/>
          </a:xfrm>
        </p:spPr>
        <p:txBody>
          <a:bodyPr rtlCol="0">
            <a:normAutofit/>
          </a:bodyPr>
          <a:lstStyle/>
          <a:p>
            <a:pPr rtl="0"/>
            <a:endParaRPr lang="ru-RU"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Grp="1" noChangeAspect="1"/>
          </p:cNvPicPr>
          <p:nvPr>
            <p:ph type="pic" idx="1"/>
          </p:nvPr>
        </p:nvPicPr>
        <p:blipFill>
          <a:blip r:embed="rId2"/>
          <a:srcRect t="3868" b="3868"/>
          <a:stretch>
            <a:fillRect/>
          </a:stretch>
        </p:blipFill>
        <p:spPr>
          <a:prstGeom prst="rect">
            <a:avLst/>
          </a:prstGeom>
        </p:spPr>
      </p:pic>
      <p:sp>
        <p:nvSpPr>
          <p:cNvPr id="3" name="Дата 2"/>
          <p:cNvSpPr>
            <a:spLocks noGrp="1"/>
          </p:cNvSpPr>
          <p:nvPr>
            <p:ph type="dt" sz="half" idx="10"/>
          </p:nvPr>
        </p:nvSpPr>
        <p:spPr/>
        <p:txBody>
          <a:bodyPr/>
          <a:lstStyle/>
          <a:p>
            <a:pPr rtl="0"/>
            <a:fld id="{4225BED9-9D02-4AA4-868D-12B5B80D13D4}" type="datetime1">
              <a:rPr lang="ru-RU" smtClean="0"/>
              <a:t>вс 27.03.22</a:t>
            </a:fld>
            <a:endParaRPr lang="en-US" dirty="0"/>
          </a:p>
        </p:txBody>
      </p:sp>
      <p:sp>
        <p:nvSpPr>
          <p:cNvPr id="5" name="Текст 4"/>
          <p:cNvSpPr>
            <a:spLocks noGrp="1"/>
          </p:cNvSpPr>
          <p:nvPr>
            <p:ph type="body" sz="half" idx="2"/>
          </p:nvPr>
        </p:nvSpPr>
        <p:spPr>
          <a:xfrm>
            <a:off x="8321040" y="496389"/>
            <a:ext cx="3300984" cy="5904411"/>
          </a:xfrm>
        </p:spPr>
        <p:txBody>
          <a:bodyPr>
            <a:normAutofit fontScale="92500" lnSpcReduction="20000"/>
          </a:bodyPr>
          <a:lstStyle/>
          <a:p>
            <a:pPr algn="ct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Тәжірибе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алаңы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әлемнің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қабылдаушы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бөлігі.Ол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шынайылық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есептелетін</a:t>
            </a:r>
            <a:r>
              <a:rPr lang="ru-RU" dirty="0">
                <a:latin typeface="Times New Roman" panose="02020603050405020304" pitchFamily="18" charset="0"/>
                <a:cs typeface="Times New Roman" panose="02020603050405020304" pitchFamily="18" charset="0"/>
              </a:rPr>
              <a:t> территория </a:t>
            </a:r>
            <a:r>
              <a:rPr lang="ru-RU" dirty="0" err="1">
                <a:latin typeface="Times New Roman" panose="02020603050405020304" pitchFamily="18" charset="0"/>
                <a:cs typeface="Times New Roman" panose="02020603050405020304" pitchFamily="18" charset="0"/>
              </a:rPr>
              <a:t>картасы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Сонықтан</a:t>
            </a:r>
            <a:r>
              <a:rPr lang="ru-RU" dirty="0">
                <a:latin typeface="Times New Roman" panose="02020603050405020304" pitchFamily="18" charset="0"/>
                <a:cs typeface="Times New Roman" panose="02020603050405020304" pitchFamily="18" charset="0"/>
              </a:rPr>
              <a:t> да </a:t>
            </a:r>
            <a:r>
              <a:rPr lang="ru-RU" dirty="0" err="1">
                <a:latin typeface="Times New Roman" panose="02020603050405020304" pitchFamily="18" charset="0"/>
                <a:cs typeface="Times New Roman" panose="02020603050405020304" pitchFamily="18" charset="0"/>
              </a:rPr>
              <a:t>адам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сыртқы</a:t>
            </a:r>
            <a:r>
              <a:rPr lang="ru-RU" dirty="0">
                <a:latin typeface="Times New Roman" panose="02020603050405020304" pitchFamily="18" charset="0"/>
                <a:cs typeface="Times New Roman" panose="02020603050405020304" pitchFamily="18" charset="0"/>
              </a:rPr>
              <a:t> орта </a:t>
            </a:r>
            <a:r>
              <a:rPr lang="ru-RU" dirty="0" err="1">
                <a:latin typeface="Times New Roman" panose="02020603050405020304" pitchFamily="18" charset="0"/>
                <a:cs typeface="Times New Roman" panose="02020603050405020304" pitchFamily="18" charset="0"/>
              </a:rPr>
              <a:t>жағдайларын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әлемі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өзәнәі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тәжірибе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алаңңы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өткізеді</a:t>
            </a:r>
            <a:r>
              <a:rPr lang="ru-RU" dirty="0">
                <a:latin typeface="Times New Roman" panose="02020603050405020304" pitchFamily="18" charset="0"/>
                <a:cs typeface="Times New Roman" panose="02020603050405020304" pitchFamily="18" charset="0"/>
              </a:rPr>
              <a:t>.</a:t>
            </a:r>
          </a:p>
          <a:p>
            <a:pPr algn="ctr"/>
            <a:r>
              <a:rPr lang="ru-RU" dirty="0" smtClean="0">
                <a:latin typeface="Times New Roman" panose="02020603050405020304" pitchFamily="18" charset="0"/>
                <a:cs typeface="Times New Roman" panose="02020603050405020304" pitchFamily="18" charset="0"/>
              </a:rPr>
              <a:t>“Мен” </a:t>
            </a:r>
            <a:r>
              <a:rPr lang="ru-RU" dirty="0" err="1">
                <a:latin typeface="Times New Roman" panose="02020603050405020304" pitchFamily="18" charset="0"/>
                <a:cs typeface="Times New Roman" panose="02020603050405020304" pitchFamily="18" charset="0"/>
              </a:rPr>
              <a:t>К.Роджерс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концепциясының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ұғымы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құрамына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денелік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символикалық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рухани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тәжірибелер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енетін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тұтастық</a:t>
            </a:r>
            <a:r>
              <a:rPr lang="ru-RU" dirty="0">
                <a:latin typeface="Times New Roman" panose="02020603050405020304" pitchFamily="18" charset="0"/>
                <a:cs typeface="Times New Roman" panose="02020603050405020304" pitchFamily="18" charset="0"/>
              </a:rPr>
              <a:t>.</a:t>
            </a:r>
          </a:p>
          <a:p>
            <a:pPr algn="ctr"/>
            <a:r>
              <a:rPr lang="ru-RU" dirty="0" err="1">
                <a:latin typeface="Times New Roman" panose="02020603050405020304" pitchFamily="18" charset="0"/>
                <a:cs typeface="Times New Roman" panose="02020603050405020304" pitchFamily="18" charset="0"/>
              </a:rPr>
              <a:t>Шынайы</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адамның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өзгелермен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қарым-қатынас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барысында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көзқарасының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тәжірибесі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қалыптасатын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жайлы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пікірі</a:t>
            </a:r>
            <a:r>
              <a:rPr lang="ru-RU" dirty="0">
                <a:latin typeface="Times New Roman" panose="02020603050405020304" pitchFamily="18" charset="0"/>
                <a:cs typeface="Times New Roman" panose="02020603050405020304" pitchFamily="18" charset="0"/>
              </a:rPr>
              <a:t>.</a:t>
            </a:r>
          </a:p>
          <a:p>
            <a:pPr algn="ctr"/>
            <a:r>
              <a:rPr lang="ru-RU" dirty="0" err="1">
                <a:latin typeface="Times New Roman" panose="02020603050405020304" pitchFamily="18" charset="0"/>
                <a:cs typeface="Times New Roman" panose="02020603050405020304" pitchFamily="18" charset="0"/>
              </a:rPr>
              <a:t>Идеалды“мен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мақсаттары</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мүмкіндіктерін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жүзеге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асырған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жағдайдағы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өзін</a:t>
            </a:r>
            <a:r>
              <a:rPr lang="ru-RU" dirty="0">
                <a:latin typeface="Times New Roman" panose="02020603050405020304" pitchFamily="18" charset="0"/>
                <a:cs typeface="Times New Roman" panose="02020603050405020304" pitchFamily="18" charset="0"/>
              </a:rPr>
              <a:t> идеал </a:t>
            </a:r>
            <a:r>
              <a:rPr lang="ru-RU" dirty="0" err="1">
                <a:latin typeface="Times New Roman" panose="02020603050405020304" pitchFamily="18" charset="0"/>
                <a:cs typeface="Times New Roman" panose="02020603050405020304" pitchFamily="18" charset="0"/>
              </a:rPr>
              <a:t>ретінде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елестетуі</a:t>
            </a:r>
            <a:r>
              <a:rPr lang="ru-RU" dirty="0">
                <a:latin typeface="Times New Roman" panose="02020603050405020304" pitchFamily="18" charset="0"/>
                <a:cs typeface="Times New Roman" panose="02020603050405020304" pitchFamily="18" charset="0"/>
              </a:rPr>
              <a:t>.</a:t>
            </a:r>
          </a:p>
          <a:p>
            <a:pPr algn="ctr"/>
            <a:endParaRPr lang="ru-RU" dirty="0"/>
          </a:p>
        </p:txBody>
      </p:sp>
    </p:spTree>
    <p:extLst>
      <p:ext uri="{BB962C8B-B14F-4D97-AF65-F5344CB8AC3E}">
        <p14:creationId xmlns:p14="http://schemas.microsoft.com/office/powerpoint/2010/main" val="4241406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685581932"/>
              </p:ext>
            </p:extLst>
          </p:nvPr>
        </p:nvGraphicFramePr>
        <p:xfrm>
          <a:off x="457199" y="561703"/>
          <a:ext cx="11299371" cy="5391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p:cNvSpPr>
            <a:spLocks noGrp="1"/>
          </p:cNvSpPr>
          <p:nvPr>
            <p:ph type="dt" sz="half" idx="10"/>
          </p:nvPr>
        </p:nvSpPr>
        <p:spPr/>
        <p:txBody>
          <a:bodyPr/>
          <a:lstStyle/>
          <a:p>
            <a:pPr rtl="0"/>
            <a:fld id="{7EA467F0-67F1-4FFB-84D6-E0366AF5D58F}" type="datetime1">
              <a:rPr lang="ru-RU" smtClean="0"/>
              <a:t>вс 27.03.22</a:t>
            </a:fld>
            <a:endParaRPr lang="en-US"/>
          </a:p>
        </p:txBody>
      </p:sp>
    </p:spTree>
    <p:extLst>
      <p:ext uri="{BB962C8B-B14F-4D97-AF65-F5344CB8AC3E}">
        <p14:creationId xmlns:p14="http://schemas.microsoft.com/office/powerpoint/2010/main" val="967507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8160" y="561703"/>
            <a:ext cx="6013269" cy="5286538"/>
          </a:xfrm>
        </p:spPr>
        <p:txBody>
          <a:bodyPr/>
          <a:lstStyle/>
          <a:p>
            <a:r>
              <a:rPr lang="ru-RU" sz="1800" dirty="0" err="1">
                <a:latin typeface="Times New Roman" panose="02020603050405020304" pitchFamily="18" charset="0"/>
                <a:cs typeface="Times New Roman" panose="02020603050405020304" pitchFamily="18" charset="0"/>
              </a:rPr>
              <a:t>Психологиялық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климатқа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тән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негізгі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ұғымдардың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бірі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ретінде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қолданылады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психологтарға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тұлғаның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өсуіне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жағдай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жасайтын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негізгі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талап</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ретінде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қарастырып</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психологқа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тән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негізгі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кәсіби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қабілетпен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сипаттады</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r>
              <a:rPr lang="ru-RU" sz="1800" dirty="0" err="1">
                <a:latin typeface="Times New Roman" panose="02020603050405020304" pitchFamily="18" charset="0"/>
                <a:cs typeface="Times New Roman" panose="02020603050405020304" pitchFamily="18" charset="0"/>
              </a:rPr>
              <a:t>Түзетудің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мақсаты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Клиенттің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бойында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өзін-өзі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құрметтеу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әрекетті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жүзеге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асыру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қабілетін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қалыртастыру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Сонымен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қатар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өзінің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жеке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тәжірибесі</a:t>
            </a:r>
            <a:r>
              <a:rPr lang="ru-RU" sz="1800" dirty="0">
                <a:latin typeface="Times New Roman" panose="02020603050405020304" pitchFamily="18" charset="0"/>
                <a:cs typeface="Times New Roman" panose="02020603050405020304" pitchFamily="18" charset="0"/>
              </a:rPr>
              <a:t> мен </a:t>
            </a:r>
            <a:r>
              <a:rPr lang="ru-RU" sz="1800" dirty="0" err="1">
                <a:latin typeface="Times New Roman" panose="02020603050405020304" pitchFamily="18" charset="0"/>
                <a:cs typeface="Times New Roman" panose="02020603050405020304" pitchFamily="18" charset="0"/>
              </a:rPr>
              <a:t>уайымдарының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тереңдігіне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байланысты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Шынайы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менін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сәйкес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қалыпқа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келтіру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алдымен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зейін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адамның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проблемсына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емес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өздік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меніне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шоғырланады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Сондықтан</a:t>
            </a:r>
            <a:r>
              <a:rPr lang="ru-RU" sz="1800" dirty="0">
                <a:latin typeface="Times New Roman" panose="02020603050405020304" pitchFamily="18" charset="0"/>
                <a:cs typeface="Times New Roman" panose="02020603050405020304" pitchFamily="18" charset="0"/>
              </a:rPr>
              <a:t> да психолог пен </a:t>
            </a:r>
            <a:r>
              <a:rPr lang="ru-RU" sz="1800" dirty="0" err="1">
                <a:latin typeface="Times New Roman" panose="02020603050405020304" pitchFamily="18" charset="0"/>
                <a:cs typeface="Times New Roman" panose="02020603050405020304" pitchFamily="18" charset="0"/>
              </a:rPr>
              <a:t>клиентттің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арасында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қарым-қатынас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психологтың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тікелей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көмектесуіне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емес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адамның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өзі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қабылдаған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шешіміне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байланысты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проблеманың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шешімін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табуға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негізделеді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К.Роджерс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осындай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атмосферны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қалыптастырушы</a:t>
            </a:r>
            <a:r>
              <a:rPr lang="ru-RU" sz="1800" dirty="0">
                <a:latin typeface="Times New Roman" panose="02020603050405020304" pitchFamily="18" charset="0"/>
                <a:cs typeface="Times New Roman" panose="02020603050405020304" pitchFamily="18" charset="0"/>
              </a:rPr>
              <a:t> 4 </a:t>
            </a:r>
            <a:r>
              <a:rPr lang="ru-RU" sz="1800" dirty="0" err="1">
                <a:latin typeface="Times New Roman" panose="02020603050405020304" pitchFamily="18" charset="0"/>
                <a:cs typeface="Times New Roman" panose="02020603050405020304" pitchFamily="18" charset="0"/>
              </a:rPr>
              <a:t>негізгі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талапты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анықтады</a:t>
            </a:r>
            <a:r>
              <a:rPr lang="ru-RU" sz="1800" dirty="0">
                <a:latin typeface="Times New Roman" panose="02020603050405020304" pitchFamily="18" charset="0"/>
                <a:cs typeface="Times New Roman" panose="02020603050405020304" pitchFamily="18" charset="0"/>
              </a:rPr>
              <a:t>:</a:t>
            </a:r>
          </a:p>
          <a:p>
            <a:endParaRPr lang="ru-RU" dirty="0"/>
          </a:p>
          <a:p>
            <a:endParaRPr lang="ru-RU" dirty="0"/>
          </a:p>
        </p:txBody>
      </p:sp>
      <p:sp>
        <p:nvSpPr>
          <p:cNvPr id="4" name="Дата 3"/>
          <p:cNvSpPr>
            <a:spLocks noGrp="1"/>
          </p:cNvSpPr>
          <p:nvPr>
            <p:ph type="dt" sz="half" idx="10"/>
          </p:nvPr>
        </p:nvSpPr>
        <p:spPr/>
        <p:txBody>
          <a:bodyPr/>
          <a:lstStyle/>
          <a:p>
            <a:pPr rtl="0"/>
            <a:fld id="{7EA467F0-67F1-4FFB-84D6-E0366AF5D58F}" type="datetime1">
              <a:rPr lang="ru-RU" smtClean="0"/>
              <a:t>вс 27.03.22</a:t>
            </a:fld>
            <a:endParaRPr lang="en-US"/>
          </a:p>
        </p:txBody>
      </p:sp>
      <p:pic>
        <p:nvPicPr>
          <p:cNvPr id="5" name="Рисунок 4"/>
          <p:cNvPicPr>
            <a:picLocks noChangeAspect="1"/>
          </p:cNvPicPr>
          <p:nvPr/>
        </p:nvPicPr>
        <p:blipFill>
          <a:blip r:embed="rId2"/>
          <a:stretch>
            <a:fillRect/>
          </a:stretch>
        </p:blipFill>
        <p:spPr>
          <a:xfrm>
            <a:off x="7055176" y="966937"/>
            <a:ext cx="3577990" cy="4476070"/>
          </a:xfrm>
          <a:prstGeom prst="rect">
            <a:avLst/>
          </a:prstGeom>
        </p:spPr>
      </p:pic>
    </p:spTree>
    <p:extLst>
      <p:ext uri="{BB962C8B-B14F-4D97-AF65-F5344CB8AC3E}">
        <p14:creationId xmlns:p14="http://schemas.microsoft.com/office/powerpoint/2010/main" val="4053241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53051" y="744583"/>
            <a:ext cx="4911635" cy="5290457"/>
          </a:xfrm>
        </p:spPr>
        <p:txBody>
          <a:bodyPr>
            <a:noAutofit/>
          </a:bodyPr>
          <a:lstStyle/>
          <a:p>
            <a:r>
              <a:rPr lang="ru-RU" sz="1800" dirty="0" err="1" smtClean="0">
                <a:latin typeface="Times New Roman" panose="02020603050405020304" pitchFamily="18" charset="0"/>
                <a:cs typeface="Times New Roman" panose="02020603050405020304" pitchFamily="18" charset="0"/>
              </a:rPr>
              <a:t>Ең</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алдымен</a:t>
            </a:r>
            <a:r>
              <a:rPr lang="ru-RU" sz="1800" dirty="0" smtClean="0">
                <a:latin typeface="Times New Roman" panose="02020603050405020304" pitchFamily="18" charset="0"/>
                <a:cs typeface="Times New Roman" panose="02020603050405020304" pitchFamily="18" charset="0"/>
              </a:rPr>
              <a:t> психолог клиент </a:t>
            </a:r>
            <a:r>
              <a:rPr lang="ru-RU" sz="1800" dirty="0" err="1" smtClean="0">
                <a:latin typeface="Times New Roman" panose="02020603050405020304" pitchFamily="18" charset="0"/>
                <a:cs typeface="Times New Roman" panose="02020603050405020304" pitchFamily="18" charset="0"/>
              </a:rPr>
              <a:t>тарапынан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болатын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сезімдерге</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қарамастан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клиентпен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жағымдаы</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қарым-қатына</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сақатуы</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тиіс</a:t>
            </a:r>
            <a:r>
              <a:rPr lang="ru-RU" sz="1800" dirty="0" smtClean="0">
                <a:latin typeface="Times New Roman" panose="02020603050405020304" pitchFamily="18" charset="0"/>
                <a:cs typeface="Times New Roman" panose="02020603050405020304" pitchFamily="18" charset="0"/>
              </a:rPr>
              <a:t> Клиент </a:t>
            </a:r>
            <a:r>
              <a:rPr lang="ru-RU" sz="1800" dirty="0" err="1" smtClean="0">
                <a:latin typeface="Times New Roman" panose="02020603050405020304" pitchFamily="18" charset="0"/>
                <a:cs typeface="Times New Roman" panose="02020603050405020304" pitchFamily="18" charset="0"/>
              </a:rPr>
              <a:t>психологқа</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сенімді</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болып</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өзін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оның</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алдында</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еркін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ұстау</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үшін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өажет</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болып</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табылады</a:t>
            </a:r>
            <a:r>
              <a:rPr lang="ru-RU" sz="1800" dirty="0" smtClean="0">
                <a:latin typeface="Times New Roman" panose="02020603050405020304" pitchFamily="18" charset="0"/>
                <a:cs typeface="Times New Roman" panose="02020603050405020304" pitchFamily="18" charset="0"/>
              </a:rPr>
              <a:t>.</a:t>
            </a:r>
          </a:p>
          <a:p>
            <a:r>
              <a:rPr lang="ru-RU" sz="1800" dirty="0" err="1" smtClean="0">
                <a:latin typeface="Times New Roman" panose="02020603050405020304" pitchFamily="18" charset="0"/>
                <a:cs typeface="Times New Roman" panose="02020603050405020304" pitchFamily="18" charset="0"/>
              </a:rPr>
              <a:t>Элепатия</a:t>
            </a:r>
            <a:r>
              <a:rPr lang="ru-RU" sz="1800" dirty="0" smtClean="0">
                <a:latin typeface="Times New Roman" panose="02020603050405020304" pitchFamily="18" charset="0"/>
                <a:cs typeface="Times New Roman" panose="02020603050405020304" pitchFamily="18" charset="0"/>
              </a:rPr>
              <a:t>- психолог </a:t>
            </a:r>
            <a:r>
              <a:rPr lang="ru-RU" sz="1800" dirty="0" err="1" smtClean="0">
                <a:latin typeface="Times New Roman" panose="02020603050405020304" pitchFamily="18" charset="0"/>
                <a:cs typeface="Times New Roman" panose="02020603050405020304" pitchFamily="18" charset="0"/>
              </a:rPr>
              <a:t>клиентттің</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мәселесіне</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толықтай</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еніп</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қоршаған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әлемге</a:t>
            </a:r>
            <a:r>
              <a:rPr lang="ru-RU" sz="1800" dirty="0" smtClean="0">
                <a:latin typeface="Times New Roman" panose="02020603050405020304" pitchFamily="18" charset="0"/>
                <a:cs typeface="Times New Roman" panose="02020603050405020304" pitchFamily="18" charset="0"/>
              </a:rPr>
              <a:t> клиент </a:t>
            </a:r>
            <a:r>
              <a:rPr lang="ru-RU" sz="1800" dirty="0" err="1" smtClean="0">
                <a:latin typeface="Times New Roman" panose="02020603050405020304" pitchFamily="18" charset="0"/>
                <a:cs typeface="Times New Roman" panose="02020603050405020304" pitchFamily="18" charset="0"/>
              </a:rPr>
              <a:t>көзқарасымен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қарауға</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тырысады</a:t>
            </a:r>
            <a:r>
              <a:rPr lang="ru-RU" sz="1800" dirty="0" smtClean="0">
                <a:latin typeface="Times New Roman" panose="02020603050405020304" pitchFamily="18" charset="0"/>
                <a:cs typeface="Times New Roman" panose="02020603050405020304" pitchFamily="18" charset="0"/>
              </a:rPr>
              <a:t>.</a:t>
            </a:r>
          </a:p>
          <a:p>
            <a:r>
              <a:rPr lang="ru-RU" sz="1800" dirty="0" err="1" smtClean="0">
                <a:latin typeface="Times New Roman" panose="02020603050405020304" pitchFamily="18" charset="0"/>
                <a:cs typeface="Times New Roman" panose="02020603050405020304" pitchFamily="18" charset="0"/>
              </a:rPr>
              <a:t>Аутотивтілік</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Бұнда</a:t>
            </a:r>
            <a:r>
              <a:rPr lang="ru-RU" sz="1800" dirty="0" smtClean="0">
                <a:latin typeface="Times New Roman" panose="02020603050405020304" pitchFamily="18" charset="0"/>
                <a:cs typeface="Times New Roman" panose="02020603050405020304" pitchFamily="18" charset="0"/>
              </a:rPr>
              <a:t> психолог </a:t>
            </a:r>
            <a:r>
              <a:rPr lang="ru-RU" sz="1800" dirty="0" err="1" smtClean="0">
                <a:latin typeface="Times New Roman" panose="02020603050405020304" pitchFamily="18" charset="0"/>
                <a:cs typeface="Times New Roman" panose="02020603050405020304" pitchFamily="18" charset="0"/>
              </a:rPr>
              <a:t>кәсіби</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маман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маскасынан</a:t>
            </a:r>
            <a:r>
              <a:rPr lang="ru-RU" sz="1800" dirty="0" smtClean="0">
                <a:latin typeface="Times New Roman" panose="02020603050405020304" pitchFamily="18" charset="0"/>
                <a:cs typeface="Times New Roman" panose="02020603050405020304" pitchFamily="18" charset="0"/>
              </a:rPr>
              <a:t> бас </a:t>
            </a:r>
            <a:r>
              <a:rPr lang="ru-RU" sz="1800" dirty="0" err="1" smtClean="0">
                <a:latin typeface="Times New Roman" panose="02020603050405020304" pitchFamily="18" charset="0"/>
                <a:cs typeface="Times New Roman" panose="02020603050405020304" pitchFamily="18" charset="0"/>
              </a:rPr>
              <a:t>тартып</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клиентпен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ашық</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сөйлесуі</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тиіс</a:t>
            </a:r>
            <a:r>
              <a:rPr lang="ru-RU" sz="1800" dirty="0" smtClean="0">
                <a:latin typeface="Times New Roman" panose="02020603050405020304" pitchFamily="18" charset="0"/>
                <a:cs typeface="Times New Roman" panose="02020603050405020304" pitchFamily="18" charset="0"/>
              </a:rPr>
              <a:t>.</a:t>
            </a:r>
          </a:p>
          <a:p>
            <a:r>
              <a:rPr lang="ru-RU" sz="1800" dirty="0" smtClean="0">
                <a:latin typeface="Times New Roman" panose="02020603050405020304" pitchFamily="18" charset="0"/>
                <a:cs typeface="Times New Roman" panose="02020603050405020304" pitchFamily="18" charset="0"/>
              </a:rPr>
              <a:t>Психолог клиентке </a:t>
            </a:r>
            <a:r>
              <a:rPr lang="ru-RU" sz="1800" dirty="0" err="1" smtClean="0">
                <a:latin typeface="Times New Roman" panose="02020603050405020304" pitchFamily="18" charset="0"/>
                <a:cs typeface="Times New Roman" panose="02020603050405020304" pitchFamily="18" charset="0"/>
              </a:rPr>
              <a:t>проблемадан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шығудың</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жолын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бірден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көрсетпеуі</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тиіс</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және</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оның</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айтқандарын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интерпретациялауға</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асықпағаны</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жөн</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rtl="0"/>
            <a:fld id="{7EA467F0-67F1-4FFB-84D6-E0366AF5D58F}" type="datetime1">
              <a:rPr lang="ru-RU" smtClean="0"/>
              <a:t>вс 27.03.22</a:t>
            </a:fld>
            <a:endParaRPr lang="en-US"/>
          </a:p>
        </p:txBody>
      </p:sp>
      <p:pic>
        <p:nvPicPr>
          <p:cNvPr id="6" name="Рисунок 5"/>
          <p:cNvPicPr>
            <a:picLocks noChangeAspect="1"/>
          </p:cNvPicPr>
          <p:nvPr/>
        </p:nvPicPr>
        <p:blipFill>
          <a:blip r:embed="rId2"/>
          <a:stretch>
            <a:fillRect/>
          </a:stretch>
        </p:blipFill>
        <p:spPr>
          <a:xfrm>
            <a:off x="522514" y="1430723"/>
            <a:ext cx="5773783" cy="3918175"/>
          </a:xfrm>
          <a:prstGeom prst="rect">
            <a:avLst/>
          </a:prstGeom>
        </p:spPr>
      </p:pic>
    </p:spTree>
    <p:extLst>
      <p:ext uri="{BB962C8B-B14F-4D97-AF65-F5344CB8AC3E}">
        <p14:creationId xmlns:p14="http://schemas.microsoft.com/office/powerpoint/2010/main" val="2945508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3724831436"/>
              </p:ext>
            </p:extLst>
          </p:nvPr>
        </p:nvGraphicFramePr>
        <p:xfrm>
          <a:off x="744583" y="526433"/>
          <a:ext cx="10485120" cy="5508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p:cNvSpPr>
            <a:spLocks noGrp="1"/>
          </p:cNvSpPr>
          <p:nvPr>
            <p:ph type="dt" sz="half" idx="10"/>
          </p:nvPr>
        </p:nvSpPr>
        <p:spPr/>
        <p:txBody>
          <a:bodyPr/>
          <a:lstStyle/>
          <a:p>
            <a:pPr rtl="0"/>
            <a:fld id="{7EA467F0-67F1-4FFB-84D6-E0366AF5D58F}" type="datetime1">
              <a:rPr lang="ru-RU" smtClean="0"/>
              <a:t>вс 27.03.22</a:t>
            </a:fld>
            <a:endParaRPr lang="en-US"/>
          </a:p>
        </p:txBody>
      </p:sp>
    </p:spTree>
    <p:extLst>
      <p:ext uri="{BB962C8B-B14F-4D97-AF65-F5344CB8AC3E}">
        <p14:creationId xmlns:p14="http://schemas.microsoft.com/office/powerpoint/2010/main" val="4280618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9417" y="875211"/>
            <a:ext cx="4759234" cy="4846320"/>
          </a:xfrm>
        </p:spPr>
        <p:style>
          <a:lnRef idx="0">
            <a:schemeClr val="accent1"/>
          </a:lnRef>
          <a:fillRef idx="3">
            <a:schemeClr val="accent1"/>
          </a:fillRef>
          <a:effectRef idx="3">
            <a:schemeClr val="accent1"/>
          </a:effectRef>
          <a:fontRef idx="minor">
            <a:schemeClr val="lt1"/>
          </a:fontRef>
        </p:style>
        <p:txBody>
          <a:bodyPr>
            <a:normAutofit/>
          </a:bodyPr>
          <a:lstStyle/>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клиентпен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қарым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қатынастағы</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конгруэнттілік</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клиентке </a:t>
            </a:r>
            <a:r>
              <a:rPr lang="ru-RU" dirty="0" err="1">
                <a:latin typeface="Times New Roman" panose="02020603050405020304" pitchFamily="18" charset="0"/>
                <a:cs typeface="Times New Roman" panose="02020603050405020304" pitchFamily="18" charset="0"/>
              </a:rPr>
              <a:t>қатысты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жағымды</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бағалау</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клиентті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эмпатиялы</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қабылдау</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Конгруэнтілік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психологтың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тәжірибесін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дұрыс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бейнелеуді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білдіреді</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Жағымды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бағалаусыйластықты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алипатиямен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қабылдауды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талап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етеді.Өзге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жағымды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бағалау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белгілі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әрекеттері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қандай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сезімдер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тудыратындығын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тәуелсіз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шешім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қабылдау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керек.Психлог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клиенттің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тұлғасын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тұтастай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бағалайды</a:t>
            </a:r>
            <a:r>
              <a:rPr lang="ru-RU" dirty="0">
                <a:latin typeface="Times New Roman" panose="02020603050405020304" pitchFamily="18" charset="0"/>
                <a:cs typeface="Times New Roman" panose="02020603050405020304" pitchFamily="18" charset="0"/>
              </a:rPr>
              <a:t>. Клиентке </a:t>
            </a:r>
            <a:r>
              <a:rPr lang="ru-RU" dirty="0" err="1">
                <a:latin typeface="Times New Roman" panose="02020603050405020304" pitchFamily="18" charset="0"/>
                <a:cs typeface="Times New Roman" panose="02020603050405020304" pitchFamily="18" charset="0"/>
              </a:rPr>
              <a:t>қойылатын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талаптар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күтілетін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нәтиже</a:t>
            </a:r>
            <a:r>
              <a:rPr lang="ru-RU" dirty="0">
                <a:latin typeface="Times New Roman" panose="02020603050405020304" pitchFamily="18" charset="0"/>
                <a:cs typeface="Times New Roman" panose="02020603050405020304" pitchFamily="18" charset="0"/>
              </a:rPr>
              <a:t>. Клиент </a:t>
            </a:r>
            <a:r>
              <a:rPr lang="ru-RU" dirty="0" err="1">
                <a:latin typeface="Times New Roman" panose="02020603050405020304" pitchFamily="18" charset="0"/>
                <a:cs typeface="Times New Roman" panose="02020603050405020304" pitchFamily="18" charset="0"/>
              </a:rPr>
              <a:t>қабылдауға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мүлдем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қорғансыз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өзгелерден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көмек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күтетін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тұйық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тұлға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мүмкін.Қарым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қатынас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орнатып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жағдайын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өзгерту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ашыла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бастайды</a:t>
            </a:r>
            <a:r>
              <a:rPr lang="ru-RU" dirty="0">
                <a:latin typeface="Times New Roman" panose="02020603050405020304" pitchFamily="18" charset="0"/>
                <a:cs typeface="Times New Roman" panose="02020603050405020304" pitchFamily="18" charset="0"/>
              </a:rPr>
              <a:t>.</a:t>
            </a:r>
          </a:p>
          <a:p>
            <a:endParaRPr lang="ru-RU" dirty="0"/>
          </a:p>
          <a:p>
            <a:endParaRPr lang="ru-RU" dirty="0"/>
          </a:p>
        </p:txBody>
      </p:sp>
      <p:sp>
        <p:nvSpPr>
          <p:cNvPr id="4" name="Дата 3"/>
          <p:cNvSpPr>
            <a:spLocks noGrp="1"/>
          </p:cNvSpPr>
          <p:nvPr>
            <p:ph type="dt" sz="half" idx="10"/>
          </p:nvPr>
        </p:nvSpPr>
        <p:spPr/>
        <p:txBody>
          <a:bodyPr/>
          <a:lstStyle/>
          <a:p>
            <a:pPr rtl="0"/>
            <a:fld id="{7EA467F0-67F1-4FFB-84D6-E0366AF5D58F}" type="datetime1">
              <a:rPr lang="ru-RU" smtClean="0"/>
              <a:t>вс 27.03.22</a:t>
            </a:fld>
            <a:endParaRPr lang="en-US"/>
          </a:p>
        </p:txBody>
      </p:sp>
      <p:pic>
        <p:nvPicPr>
          <p:cNvPr id="5" name="Рисунок 4"/>
          <p:cNvPicPr>
            <a:picLocks noChangeAspect="1"/>
          </p:cNvPicPr>
          <p:nvPr/>
        </p:nvPicPr>
        <p:blipFill>
          <a:blip r:embed="rId2"/>
          <a:stretch>
            <a:fillRect/>
          </a:stretch>
        </p:blipFill>
        <p:spPr>
          <a:xfrm>
            <a:off x="6162414" y="875211"/>
            <a:ext cx="5081804" cy="4941570"/>
          </a:xfrm>
          <a:prstGeom prst="rect">
            <a:avLst/>
          </a:prstGeom>
        </p:spPr>
      </p:pic>
    </p:spTree>
    <p:extLst>
      <p:ext uri="{BB962C8B-B14F-4D97-AF65-F5344CB8AC3E}">
        <p14:creationId xmlns:p14="http://schemas.microsoft.com/office/powerpoint/2010/main" val="2821233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7645" y="744582"/>
            <a:ext cx="6348549" cy="5168973"/>
          </a:xfrm>
        </p:spPr>
        <p:txBody>
          <a:bodyPr>
            <a:normAutofit/>
          </a:bodyPr>
          <a:lstStyle/>
          <a:p>
            <a:r>
              <a:rPr lang="ru-RU" dirty="0" err="1">
                <a:latin typeface="Times New Roman" panose="02020603050405020304" pitchFamily="18" charset="0"/>
                <a:cs typeface="Times New Roman" panose="02020603050405020304" pitchFamily="18" charset="0"/>
              </a:rPr>
              <a:t>Техникалары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К.Роджерс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жұмысында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коррекцияның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процестерінің</a:t>
            </a:r>
            <a:r>
              <a:rPr lang="ru-RU" dirty="0">
                <a:latin typeface="Times New Roman" panose="02020603050405020304" pitchFamily="18" charset="0"/>
                <a:cs typeface="Times New Roman" panose="02020603050405020304" pitchFamily="18" charset="0"/>
              </a:rPr>
              <a:t> 7 </a:t>
            </a:r>
            <a:r>
              <a:rPr lang="ru-RU" dirty="0" err="1">
                <a:latin typeface="Times New Roman" panose="02020603050405020304" pitchFamily="18" charset="0"/>
                <a:cs typeface="Times New Roman" panose="02020603050405020304" pitchFamily="18" charset="0"/>
              </a:rPr>
              <a:t>кезеңін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көрсетеді</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Ішкі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коммуникациялардың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тұйықталуы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проблеманы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шешуге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ұмтылыстың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болмауы</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Өзін-өзі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кезеңі:Бұл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клиенттің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проблемасын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кедергісіз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көрсетіуі</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Өзін-өзі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ашу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клиенттің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барлығын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қиындықтарымен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қайшылықтарымен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қабылдады</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Конгуренттіліктің,өзін-өзі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қабылдаудың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жауапкершіліктің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еркін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комуникациясының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орнату</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Тұлғалық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өзгерістер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қоршаған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ортаға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қажетті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өзгерістер.Мұнда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корекциялық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жұмыс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мақсатына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жеткендіктен,психологтың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көмегі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қажет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болмайды</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Роджерлік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психотехникасының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компоненті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конгуренттілік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орнату,вербализация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эмоцияны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көрсету</a:t>
            </a:r>
            <a:r>
              <a:rPr lang="ru-RU" dirty="0">
                <a:latin typeface="Times New Roman" panose="02020603050405020304" pitchFamily="18" charset="0"/>
                <a:cs typeface="Times New Roman" panose="02020603050405020304" pitchFamily="18" charset="0"/>
              </a:rPr>
              <a:t>.</a:t>
            </a:r>
          </a:p>
        </p:txBody>
      </p:sp>
      <p:sp>
        <p:nvSpPr>
          <p:cNvPr id="4" name="Дата 3"/>
          <p:cNvSpPr>
            <a:spLocks noGrp="1"/>
          </p:cNvSpPr>
          <p:nvPr>
            <p:ph type="dt" sz="half" idx="10"/>
          </p:nvPr>
        </p:nvSpPr>
        <p:spPr/>
        <p:txBody>
          <a:bodyPr/>
          <a:lstStyle/>
          <a:p>
            <a:pPr rtl="0"/>
            <a:fld id="{7EA467F0-67F1-4FFB-84D6-E0366AF5D58F}" type="datetime1">
              <a:rPr lang="ru-RU" smtClean="0"/>
              <a:t>вс 27.03.22</a:t>
            </a:fld>
            <a:endParaRPr lang="en-US"/>
          </a:p>
        </p:txBody>
      </p:sp>
      <p:pic>
        <p:nvPicPr>
          <p:cNvPr id="5" name="Рисунок 4"/>
          <p:cNvPicPr>
            <a:picLocks noChangeAspect="1"/>
          </p:cNvPicPr>
          <p:nvPr/>
        </p:nvPicPr>
        <p:blipFill>
          <a:blip r:embed="rId2">
            <a:extLst>
              <a:ext uri="{BEBA8EAE-BF5A-486C-A8C5-ECC9F3942E4B}">
                <a14:imgProps xmlns:a14="http://schemas.microsoft.com/office/drawing/2010/main">
                  <a14:imgLayer r:embed="rId3">
                    <a14:imgEffect>
                      <a14:backgroundRemoval t="2959" b="100000" l="0" r="100000">
                        <a14:foregroundMark x1="78667" y1="34320" x2="77333" y2="55030"/>
                        <a14:foregroundMark x1="67667" y1="45562" x2="58667" y2="60947"/>
                        <a14:foregroundMark x1="71000" y1="71598" x2="73000" y2="67456"/>
                        <a14:foregroundMark x1="82000" y1="76331" x2="83667" y2="70414"/>
                        <a14:foregroundMark x1="68000" y1="89349" x2="69333" y2="81065"/>
                        <a14:foregroundMark x1="27000" y1="96450" x2="32667" y2="77515"/>
                        <a14:foregroundMark x1="24667" y1="92308" x2="23000" y2="73964"/>
                        <a14:foregroundMark x1="20333" y1="91716" x2="19667" y2="76331"/>
                        <a14:foregroundMark x1="15333" y1="72189" x2="10667" y2="47929"/>
                        <a14:foregroundMark x1="13333" y1="76331" x2="15000" y2="85799"/>
                        <a14:foregroundMark x1="33667" y1="15976" x2="22000" y2="11243"/>
                        <a14:foregroundMark x1="30000" y1="11243" x2="21667" y2="10059"/>
                        <a14:foregroundMark x1="66000" y1="20118" x2="75667" y2="6509"/>
                      </a14:backgroundRemoval>
                    </a14:imgEffect>
                  </a14:imgLayer>
                </a14:imgProps>
              </a:ext>
            </a:extLst>
          </a:blip>
          <a:stretch>
            <a:fillRect/>
          </a:stretch>
        </p:blipFill>
        <p:spPr>
          <a:xfrm>
            <a:off x="7256795" y="1879554"/>
            <a:ext cx="4460588" cy="2744697"/>
          </a:xfrm>
          <a:prstGeom prst="rect">
            <a:avLst/>
          </a:prstGeom>
        </p:spPr>
      </p:pic>
    </p:spTree>
    <p:extLst>
      <p:ext uri="{BB962C8B-B14F-4D97-AF65-F5344CB8AC3E}">
        <p14:creationId xmlns:p14="http://schemas.microsoft.com/office/powerpoint/2010/main" val="3263581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FBFC7E-25FE-6844-ABDE-7DB553309209}"/>
              </a:ext>
            </a:extLst>
          </p:cNvPr>
          <p:cNvSpPr>
            <a:spLocks noGrp="1"/>
          </p:cNvSpPr>
          <p:nvPr>
            <p:ph type="title"/>
          </p:nvPr>
        </p:nvSpPr>
        <p:spPr>
          <a:xfrm>
            <a:off x="8458200" y="607391"/>
            <a:ext cx="3161963" cy="5793409"/>
          </a:xfrm>
        </p:spPr>
        <p:txBody>
          <a:bodyPr anchor="ctr">
            <a:normAutofit/>
          </a:bodyPr>
          <a:lstStyle/>
          <a:p>
            <a:pPr algn="ctr"/>
            <a:r>
              <a:rPr lang="" sz="2800" b="1" i="1">
                <a:latin typeface="Times New Roman" panose="02020603050405020304" pitchFamily="18" charset="0"/>
                <a:cs typeface="Times New Roman" panose="02020603050405020304" pitchFamily="18" charset="0"/>
              </a:rPr>
              <a:t>Кеңес беруші мен клиенттің өзара қатынасы: эмпатия, шынайылық, сенім</a:t>
            </a:r>
          </a:p>
        </p:txBody>
      </p:sp>
      <p:sp>
        <p:nvSpPr>
          <p:cNvPr id="3" name="Объект 2">
            <a:extLst>
              <a:ext uri="{FF2B5EF4-FFF2-40B4-BE49-F238E27FC236}">
                <a16:creationId xmlns:a16="http://schemas.microsoft.com/office/drawing/2014/main" id="{4EB8A610-6F10-6A41-BECC-5D991969CA6B}"/>
              </a:ext>
            </a:extLst>
          </p:cNvPr>
          <p:cNvSpPr>
            <a:spLocks noGrp="1"/>
          </p:cNvSpPr>
          <p:nvPr>
            <p:ph idx="1"/>
          </p:nvPr>
        </p:nvSpPr>
        <p:spPr>
          <a:xfrm>
            <a:off x="107156" y="2976563"/>
            <a:ext cx="8351044" cy="3776662"/>
          </a:xfrm>
        </p:spPr>
        <p:txBody>
          <a:bodyPr anchor="ctr">
            <a:normAutofit/>
          </a:bodyPr>
          <a:lstStyle/>
          <a:p>
            <a:pPr marL="0" indent="0">
              <a:buNone/>
            </a:pPr>
            <a:r>
              <a:rPr lang="" sz="2000" i="1">
                <a:latin typeface="Times New Roman" panose="02020603050405020304" pitchFamily="18" charset="0"/>
                <a:cs typeface="Times New Roman" panose="02020603050405020304" pitchFamily="18" charset="0"/>
              </a:rPr>
              <a:t>   Психологиялық кеңес беру процесі екі негізгі міндетке бағытталған нақты қалыптасқан қатынастарды қамтиды: қауіпсіз және сенімді кеңес беру кеңістігін қалыптастыру және клиенттің жеке әлеуетін ашуға бағытталған кеңесші психологтың тікелей қызметін жүзеге асыру. Осылайша, кеңесші фигурасы клиенттің жеке ресурстарын жаңартуға ықпал ететін маңызды терапевтік құрал болып табылады. Психологиялық кеңес беру барысында клиент пен кеңесші арасында ерекше қатынастар қалыптасады. Бұл қатынастар клиент пен кеңесшінің жеке басын өзін-өзі ашу дәрежесін анықтайды.</a:t>
            </a:r>
          </a:p>
        </p:txBody>
      </p:sp>
      <p:sp>
        <p:nvSpPr>
          <p:cNvPr id="4" name="Дата 3">
            <a:extLst>
              <a:ext uri="{FF2B5EF4-FFF2-40B4-BE49-F238E27FC236}">
                <a16:creationId xmlns:a16="http://schemas.microsoft.com/office/drawing/2014/main" id="{D8CB3755-6A27-0946-97BE-8D5F8549D54E}"/>
              </a:ext>
            </a:extLst>
          </p:cNvPr>
          <p:cNvSpPr>
            <a:spLocks noGrp="1"/>
          </p:cNvSpPr>
          <p:nvPr>
            <p:ph type="dt" sz="half" idx="10"/>
          </p:nvPr>
        </p:nvSpPr>
        <p:spPr/>
        <p:txBody>
          <a:bodyPr/>
          <a:lstStyle/>
          <a:p>
            <a:pPr rtl="0"/>
            <a:fld id="{7EA467F0-67F1-4FFB-84D6-E0366AF5D58F}" type="datetime1">
              <a:rPr lang="ru-RU" smtClean="0"/>
              <a:t>вс 27.03.22</a:t>
            </a:fld>
            <a:endParaRPr lang="en-US"/>
          </a:p>
        </p:txBody>
      </p:sp>
      <p:pic>
        <p:nvPicPr>
          <p:cNvPr id="6" name="Рисунок 6">
            <a:extLst>
              <a:ext uri="{FF2B5EF4-FFF2-40B4-BE49-F238E27FC236}">
                <a16:creationId xmlns:a16="http://schemas.microsoft.com/office/drawing/2014/main" id="{895D473F-6687-1540-B146-EDF164BEE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223" y="0"/>
            <a:ext cx="4768911" cy="3177829"/>
          </a:xfrm>
          <a:prstGeom prst="rect">
            <a:avLst/>
          </a:prstGeom>
        </p:spPr>
      </p:pic>
    </p:spTree>
    <p:extLst>
      <p:ext uri="{BB962C8B-B14F-4D97-AF65-F5344CB8AC3E}">
        <p14:creationId xmlns:p14="http://schemas.microsoft.com/office/powerpoint/2010/main" val="2397848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5">
            <a:extLst>
              <a:ext uri="{FF2B5EF4-FFF2-40B4-BE49-F238E27FC236}">
                <a16:creationId xmlns:a16="http://schemas.microsoft.com/office/drawing/2014/main" id="{0CCEAF5D-2B39-F941-9451-252FBBBE3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58"/>
            <a:ext cx="12192001" cy="6863358"/>
          </a:xfrm>
          <a:prstGeom prst="rect">
            <a:avLst/>
          </a:prstGeom>
        </p:spPr>
      </p:pic>
      <p:sp>
        <p:nvSpPr>
          <p:cNvPr id="3" name="Объект 2">
            <a:extLst>
              <a:ext uri="{FF2B5EF4-FFF2-40B4-BE49-F238E27FC236}">
                <a16:creationId xmlns:a16="http://schemas.microsoft.com/office/drawing/2014/main" id="{41598076-E21B-5A45-B9FF-BE8C0A00951B}"/>
              </a:ext>
            </a:extLst>
          </p:cNvPr>
          <p:cNvSpPr>
            <a:spLocks noGrp="1"/>
          </p:cNvSpPr>
          <p:nvPr>
            <p:ph idx="1"/>
          </p:nvPr>
        </p:nvSpPr>
        <p:spPr>
          <a:xfrm>
            <a:off x="723832" y="2716938"/>
            <a:ext cx="5612606" cy="2266474"/>
          </a:xfrm>
        </p:spPr>
        <p:txBody>
          <a:bodyPr>
            <a:noAutofit/>
          </a:bodyPr>
          <a:lstStyle/>
          <a:p>
            <a:pPr marL="0" indent="0">
              <a:buNone/>
            </a:pPr>
            <a:r>
              <a:rPr lang="kk-KZ" sz="2400" b="1" dirty="0">
                <a:latin typeface="Times New Roman" panose="02020603050405020304" pitchFamily="18" charset="0"/>
                <a:cs typeface="Times New Roman" panose="02020603050405020304" pitchFamily="18" charset="0"/>
              </a:rPr>
              <a:t>   </a:t>
            </a:r>
            <a:r>
              <a:rPr lang="" sz="2400" b="1" i="1" dirty="0">
                <a:latin typeface="Times New Roman" panose="02020603050405020304" pitchFamily="18" charset="0"/>
                <a:cs typeface="Times New Roman" panose="02020603050405020304" pitchFamily="18" charset="0"/>
              </a:rPr>
              <a:t>Бұл қатынастар екі бағытта дамиды деп айтуға болады: сенім/сенімсіздік және түсіну/түсінбеушілік. Осы екі вектордың аясында қатынастардың келесі динамикасы байқалады</a:t>
            </a:r>
            <a:r>
              <a:rPr lang="" sz="2400" b="1" dirty="0">
                <a:latin typeface="Times New Roman" panose="02020603050405020304" pitchFamily="18" charset="0"/>
                <a:cs typeface="Times New Roman" panose="02020603050405020304" pitchFamily="18" charset="0"/>
              </a:rPr>
              <a:t>.</a:t>
            </a:r>
          </a:p>
        </p:txBody>
      </p:sp>
      <p:sp>
        <p:nvSpPr>
          <p:cNvPr id="4" name="Дата 3">
            <a:extLst>
              <a:ext uri="{FF2B5EF4-FFF2-40B4-BE49-F238E27FC236}">
                <a16:creationId xmlns:a16="http://schemas.microsoft.com/office/drawing/2014/main" id="{4D5AD4D2-442B-594C-98AA-0300B07D5920}"/>
              </a:ext>
            </a:extLst>
          </p:cNvPr>
          <p:cNvSpPr>
            <a:spLocks noGrp="1"/>
          </p:cNvSpPr>
          <p:nvPr>
            <p:ph type="dt" sz="half" idx="10"/>
          </p:nvPr>
        </p:nvSpPr>
        <p:spPr/>
        <p:txBody>
          <a:bodyPr/>
          <a:lstStyle/>
          <a:p>
            <a:pPr rtl="0"/>
            <a:fld id="{7EA467F0-67F1-4FFB-84D6-E0366AF5D58F}" type="datetime1">
              <a:rPr lang="ru-RU" smtClean="0"/>
              <a:t>вс 27.03.22</a:t>
            </a:fld>
            <a:endParaRPr lang="en-US"/>
          </a:p>
        </p:txBody>
      </p:sp>
    </p:spTree>
    <p:extLst>
      <p:ext uri="{BB962C8B-B14F-4D97-AF65-F5344CB8AC3E}">
        <p14:creationId xmlns:p14="http://schemas.microsoft.com/office/powerpoint/2010/main" val="1064142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5">
            <a:extLst>
              <a:ext uri="{FF2B5EF4-FFF2-40B4-BE49-F238E27FC236}">
                <a16:creationId xmlns:a16="http://schemas.microsoft.com/office/drawing/2014/main" id="{A13DDC07-E4C5-2B4A-8F11-ACF5464E3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0"/>
          </a:xfrm>
          <a:prstGeom prst="rect">
            <a:avLst/>
          </a:prstGeom>
        </p:spPr>
      </p:pic>
      <p:sp>
        <p:nvSpPr>
          <p:cNvPr id="3" name="Объект 2">
            <a:extLst>
              <a:ext uri="{FF2B5EF4-FFF2-40B4-BE49-F238E27FC236}">
                <a16:creationId xmlns:a16="http://schemas.microsoft.com/office/drawing/2014/main" id="{5B246743-2657-1042-9014-190591691589}"/>
              </a:ext>
            </a:extLst>
          </p:cNvPr>
          <p:cNvSpPr>
            <a:spLocks noGrp="1"/>
          </p:cNvSpPr>
          <p:nvPr>
            <p:ph idx="1"/>
          </p:nvPr>
        </p:nvSpPr>
        <p:spPr>
          <a:xfrm>
            <a:off x="5386311" y="4468178"/>
            <a:ext cx="6634010" cy="1566862"/>
          </a:xfrm>
        </p:spPr>
        <p:txBody>
          <a:bodyPr>
            <a:normAutofit lnSpcReduction="10000"/>
          </a:bodyPr>
          <a:lstStyle/>
          <a:p>
            <a:pPr marL="0" indent="0">
              <a:buNone/>
            </a:pPr>
            <a:r>
              <a:rPr lang="kk-KZ" sz="2400" b="1" i="1" dirty="0">
                <a:solidFill>
                  <a:schemeClr val="bg1"/>
                </a:solidFill>
                <a:latin typeface="Times New Roman" panose="02020603050405020304" pitchFamily="18" charset="0"/>
                <a:cs typeface="Times New Roman" panose="02020603050405020304" pitchFamily="18" charset="0"/>
              </a:rPr>
              <a:t>   </a:t>
            </a:r>
            <a:r>
              <a:rPr lang="" sz="2400" b="1" i="1" dirty="0">
                <a:solidFill>
                  <a:schemeClr val="bg1"/>
                </a:solidFill>
                <a:latin typeface="Times New Roman" panose="02020603050405020304" pitchFamily="18" charset="0"/>
                <a:cs typeface="Times New Roman" panose="02020603050405020304" pitchFamily="18" charset="0"/>
              </a:rPr>
              <a:t>Өнімді өзара әрекеттесу-мұндай қатынастар сенім мен түсініктің үйлесімінде, сондай-ақ ортақ мүдделердің сәйкестігінде дамиды.</a:t>
            </a:r>
          </a:p>
        </p:txBody>
      </p:sp>
      <p:sp>
        <p:nvSpPr>
          <p:cNvPr id="4" name="Дата 3">
            <a:extLst>
              <a:ext uri="{FF2B5EF4-FFF2-40B4-BE49-F238E27FC236}">
                <a16:creationId xmlns:a16="http://schemas.microsoft.com/office/drawing/2014/main" id="{B6499690-C25B-3A47-9625-EA1A73EDF3F9}"/>
              </a:ext>
            </a:extLst>
          </p:cNvPr>
          <p:cNvSpPr>
            <a:spLocks noGrp="1"/>
          </p:cNvSpPr>
          <p:nvPr>
            <p:ph type="dt" sz="half" idx="10"/>
          </p:nvPr>
        </p:nvSpPr>
        <p:spPr/>
        <p:txBody>
          <a:bodyPr/>
          <a:lstStyle/>
          <a:p>
            <a:pPr rtl="0"/>
            <a:fld id="{7EA467F0-67F1-4FFB-84D6-E0366AF5D58F}" type="datetime1">
              <a:rPr lang="ru-RU" smtClean="0"/>
              <a:t>вс 27.03.22</a:t>
            </a:fld>
            <a:endParaRPr lang="en-US"/>
          </a:p>
        </p:txBody>
      </p:sp>
    </p:spTree>
    <p:extLst>
      <p:ext uri="{BB962C8B-B14F-4D97-AF65-F5344CB8AC3E}">
        <p14:creationId xmlns:p14="http://schemas.microsoft.com/office/powerpoint/2010/main" val="3675050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5"/>
            <a:ext cx="10058400" cy="702880"/>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kk-KZ" sz="4400" b="1" i="1" dirty="0" smtClean="0">
                <a:latin typeface="Times New Roman" panose="02020603050405020304" pitchFamily="18" charset="0"/>
                <a:cs typeface="Times New Roman" panose="02020603050405020304" pitchFamily="18" charset="0"/>
              </a:rPr>
              <a:t>Карл Роджерс</a:t>
            </a:r>
            <a:endParaRPr lang="ru-RU" sz="44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66800" y="1502229"/>
            <a:ext cx="10058400" cy="4702628"/>
          </a:xfrm>
        </p:spPr>
        <p:txBody>
          <a:bodyPr>
            <a:normAutofit/>
          </a:bodyPr>
          <a:lstStyle/>
          <a:p>
            <a:r>
              <a:rPr lang="ru-RU" dirty="0">
                <a:latin typeface="Times New Roman" panose="02020603050405020304" pitchFamily="18" charset="0"/>
                <a:cs typeface="Times New Roman" panose="02020603050405020304" pitchFamily="18" charset="0"/>
              </a:rPr>
              <a:t>Карл </a:t>
            </a:r>
            <a:r>
              <a:rPr lang="ru-RU" dirty="0" err="1">
                <a:latin typeface="Times New Roman" panose="02020603050405020304" pitchFamily="18" charset="0"/>
                <a:cs typeface="Times New Roman" panose="02020603050405020304" pitchFamily="18" charset="0"/>
              </a:rPr>
              <a:t>Рэнсом</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Роджерс</a:t>
            </a:r>
            <a:r>
              <a:rPr lang="ru-RU" dirty="0" smtClean="0">
                <a:latin typeface="Times New Roman" panose="02020603050405020304" pitchFamily="18" charset="0"/>
                <a:cs typeface="Times New Roman" panose="02020603050405020304" pitchFamily="18" charset="0"/>
              </a:rPr>
              <a:t> (1902-1987)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американдық</a:t>
            </a:r>
            <a:r>
              <a:rPr lang="ru-RU" dirty="0">
                <a:latin typeface="Times New Roman" panose="02020603050405020304" pitchFamily="18" charset="0"/>
                <a:cs typeface="Times New Roman" panose="02020603050405020304" pitchFamily="18" charset="0"/>
              </a:rPr>
              <a:t> психолог, </a:t>
            </a:r>
            <a:r>
              <a:rPr lang="ru-RU" dirty="0" err="1">
                <a:latin typeface="Times New Roman" panose="02020603050405020304" pitchFamily="18" charset="0"/>
                <a:cs typeface="Times New Roman" panose="02020603050405020304" pitchFamily="18" charset="0"/>
              </a:rPr>
              <a:t>гуманистік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психологияның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қалаушылардың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жетекшілерінің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бірі</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Абрахам </a:t>
            </a:r>
            <a:r>
              <a:rPr lang="ru-RU" dirty="0" err="1">
                <a:latin typeface="Times New Roman" panose="02020603050405020304" pitchFamily="18" charset="0"/>
                <a:cs typeface="Times New Roman" panose="02020603050405020304" pitchFamily="18" charset="0"/>
              </a:rPr>
              <a:t>Маслоумен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Роджерс</a:t>
            </a:r>
            <a:r>
              <a:rPr lang="ru-RU" dirty="0">
                <a:latin typeface="Times New Roman" panose="02020603050405020304" pitchFamily="18" charset="0"/>
                <a:cs typeface="Times New Roman" panose="02020603050405020304" pitchFamily="18" charset="0"/>
              </a:rPr>
              <a:t> «Мен-</a:t>
            </a:r>
            <a:r>
              <a:rPr lang="ru-RU" dirty="0" err="1">
                <a:latin typeface="Times New Roman" panose="02020603050405020304" pitchFamily="18" charset="0"/>
                <a:cs typeface="Times New Roman" panose="02020603050405020304" pitchFamily="18" charset="0"/>
              </a:rPr>
              <a:t>концепциясын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субъектінің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қоршаған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әлеуметтік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ортамен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өзара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әрекеттесу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қалыптасатын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субъектінің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мінез-құлқын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өзін-өзі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реттеудің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ажырамас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механизмі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табылатын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тұлға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құрылымының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іргелі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құрамдас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қарастырды</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Роджерс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директивті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емес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психотерапияны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үлкен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үлес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оны «</a:t>
            </a:r>
            <a:r>
              <a:rPr lang="ru-RU" dirty="0" err="1">
                <a:latin typeface="Times New Roman" panose="02020603050405020304" pitchFamily="18" charset="0"/>
                <a:cs typeface="Times New Roman" panose="02020603050405020304" pitchFamily="18" charset="0"/>
              </a:rPr>
              <a:t>тұлғаға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бағытталған</a:t>
            </a:r>
            <a:r>
              <a:rPr lang="ru-RU" dirty="0">
                <a:latin typeface="Times New Roman" panose="02020603050405020304" pitchFamily="18" charset="0"/>
                <a:cs typeface="Times New Roman" panose="02020603050405020304" pitchFamily="18" charset="0"/>
              </a:rPr>
              <a:t> психотерапия» </a:t>
            </a:r>
            <a:r>
              <a:rPr lang="ru-RU" dirty="0" err="1">
                <a:latin typeface="Times New Roman" panose="02020603050405020304" pitchFamily="18" charset="0"/>
                <a:cs typeface="Times New Roman" panose="02020603050405020304" pitchFamily="18" charset="0"/>
              </a:rPr>
              <a:t>деп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атады</a:t>
            </a:r>
            <a:r>
              <a:rPr lang="ru-RU" dirty="0">
                <a:latin typeface="Times New Roman" panose="02020603050405020304" pitchFamily="18" charset="0"/>
                <a:cs typeface="Times New Roman" panose="02020603050405020304" pitchFamily="18" charset="0"/>
              </a:rPr>
              <a:t>. 1947 </a:t>
            </a:r>
            <a:r>
              <a:rPr lang="ru-RU" dirty="0" err="1">
                <a:latin typeface="Times New Roman" panose="02020603050405020304" pitchFamily="18" charset="0"/>
                <a:cs typeface="Times New Roman" panose="02020603050405020304" pitchFamily="18" charset="0"/>
              </a:rPr>
              <a:t>жылы</a:t>
            </a:r>
            <a:r>
              <a:rPr lang="ru-RU" dirty="0">
                <a:latin typeface="Times New Roman" panose="02020603050405020304" pitchFamily="18" charset="0"/>
                <a:cs typeface="Times New Roman" panose="02020603050405020304" pitchFamily="18" charset="0"/>
              </a:rPr>
              <a:t> Америка </a:t>
            </a:r>
            <a:r>
              <a:rPr lang="ru-RU" dirty="0" err="1">
                <a:latin typeface="Times New Roman" panose="02020603050405020304" pitchFamily="18" charset="0"/>
                <a:cs typeface="Times New Roman" panose="02020603050405020304" pitchFamily="18" charset="0"/>
              </a:rPr>
              <a:t>психологиялық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қауымдастығының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президенті</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Роджерс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әдісін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әмбебап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санады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яғни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клиенттердің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алуан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түрлерімен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жұмыс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істеуде</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топтар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де (</a:t>
            </a:r>
            <a:r>
              <a:rPr lang="ru-RU" dirty="0" err="1">
                <a:latin typeface="Times New Roman" panose="02020603050405020304" pitchFamily="18" charset="0"/>
                <a:cs typeface="Times New Roman" panose="02020603050405020304" pitchFamily="18" charset="0"/>
              </a:rPr>
              <a:t>сыныптар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жұмыс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топтары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де, </a:t>
            </a:r>
            <a:r>
              <a:rPr lang="ru-RU" dirty="0" err="1">
                <a:latin typeface="Times New Roman" panose="02020603050405020304" pitchFamily="18" charset="0"/>
                <a:cs typeface="Times New Roman" panose="02020603050405020304" pitchFamily="18" charset="0"/>
              </a:rPr>
              <a:t>жеке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жұмыс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де (</a:t>
            </a:r>
            <a:r>
              <a:rPr lang="ru-RU" dirty="0" err="1">
                <a:latin typeface="Times New Roman" panose="02020603050405020304" pitchFamily="18" charset="0"/>
                <a:cs typeface="Times New Roman" panose="02020603050405020304" pitchFamily="18" charset="0"/>
              </a:rPr>
              <a:t>мектеп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оқушылары</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ата-аналар</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әртүрлі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адамдар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қолданылатын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тиімді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санады</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Атап</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айтқанда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әдістұлға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ішілік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тұлға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топ </a:t>
            </a:r>
            <a:r>
              <a:rPr lang="ru-RU" dirty="0" err="1">
                <a:latin typeface="Times New Roman" panose="02020603050405020304" pitchFamily="18" charset="0"/>
                <a:cs typeface="Times New Roman" panose="02020603050405020304" pitchFamily="18" charset="0"/>
              </a:rPr>
              <a:t>аралық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жанжалдарды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шешуге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қолданылады</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Роджерстің</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Клиентке </a:t>
            </a:r>
            <a:r>
              <a:rPr lang="ru-RU" dirty="0" err="1" smtClean="0">
                <a:latin typeface="Times New Roman" panose="02020603050405020304" pitchFamily="18" charset="0"/>
                <a:cs typeface="Times New Roman" panose="02020603050405020304" pitchFamily="18" charset="0"/>
              </a:rPr>
              <a:t>бағыталға</a:t>
            </a:r>
            <a:r>
              <a:rPr lang="ru-RU" dirty="0" err="1">
                <a:latin typeface="Times New Roman" panose="02020603050405020304" pitchFamily="18" charset="0"/>
                <a:cs typeface="Times New Roman" panose="02020603050405020304" pitchFamily="18" charset="0"/>
              </a:rPr>
              <a:t>н</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a:t>
            </a:r>
            <a:r>
              <a:rPr lang="ru-RU" dirty="0" err="1" smtClean="0">
                <a:latin typeface="Times New Roman" panose="02020603050405020304" pitchFamily="18" charset="0"/>
                <a:cs typeface="Times New Roman" panose="02020603050405020304" pitchFamily="18" charset="0"/>
              </a:rPr>
              <a:t>ерапиясы</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клиенттерге</a:t>
            </a:r>
            <a:r>
              <a:rPr lang="ru-RU" dirty="0">
                <a:latin typeface="Times New Roman" panose="02020603050405020304" pitchFamily="18" charset="0"/>
                <a:cs typeface="Times New Roman" panose="02020603050405020304" pitchFamily="18" charset="0"/>
              </a:rPr>
              <a:t> тап </a:t>
            </a:r>
            <a:r>
              <a:rPr lang="ru-RU" dirty="0" err="1">
                <a:latin typeface="Times New Roman" panose="02020603050405020304" pitchFamily="18" charset="0"/>
                <a:cs typeface="Times New Roman" panose="02020603050405020304" pitchFamily="18" charset="0"/>
              </a:rPr>
              <a:t>болатын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практикалық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мәселелердің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ауқымын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шешуге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қабілетті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кәсіби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проблемалар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некелік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проблемалар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психосоматикалық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бұзылулар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Соңғы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жылдары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терапевтер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клиенттермен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табысқа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жеткізгенін</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байқады</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Статистикаға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қайта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оралсақ</a:t>
            </a:r>
            <a:r>
              <a:rPr lang="ru-RU" dirty="0">
                <a:latin typeface="Times New Roman" panose="02020603050405020304" pitchFamily="18" charset="0"/>
                <a:cs typeface="Times New Roman" panose="02020603050405020304" pitchFamily="18" charset="0"/>
              </a:rPr>
              <a:t>, автор </a:t>
            </a:r>
            <a:r>
              <a:rPr lang="ru-RU" dirty="0" err="1">
                <a:latin typeface="Times New Roman" panose="02020603050405020304" pitchFamily="18" charset="0"/>
                <a:cs typeface="Times New Roman" panose="02020603050405020304" pitchFamily="18" charset="0"/>
              </a:rPr>
              <a:t>келтірген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деректерді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қосуға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егер</a:t>
            </a:r>
            <a:r>
              <a:rPr lang="ru-RU" dirty="0">
                <a:latin typeface="Times New Roman" panose="02020603050405020304" pitchFamily="18" charset="0"/>
                <a:cs typeface="Times New Roman" panose="02020603050405020304" pitchFamily="18" charset="0"/>
              </a:rPr>
              <a:t> он </a:t>
            </a:r>
            <a:r>
              <a:rPr lang="ru-RU" dirty="0" err="1">
                <a:latin typeface="Times New Roman" panose="02020603050405020304" pitchFamily="18" charset="0"/>
                <a:cs typeface="Times New Roman" panose="02020603050405020304" pitchFamily="18" charset="0"/>
              </a:rPr>
              <a:t>жыл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кеңесші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директивті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емес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тәсілді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қолданатын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болса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орташа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есеппен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клиентпен</a:t>
            </a:r>
            <a:r>
              <a:rPr lang="ru-RU" dirty="0">
                <a:latin typeface="Times New Roman" panose="02020603050405020304" pitchFamily="18" charset="0"/>
                <a:cs typeface="Times New Roman" panose="02020603050405020304" pitchFamily="18" charset="0"/>
              </a:rPr>
              <a:t> 5-6 </a:t>
            </a:r>
            <a:r>
              <a:rPr lang="ru-RU" dirty="0" err="1">
                <a:latin typeface="Times New Roman" panose="02020603050405020304" pitchFamily="18" charset="0"/>
                <a:cs typeface="Times New Roman" panose="02020603050405020304" pitchFamily="18" charset="0"/>
              </a:rPr>
              <a:t>сауалнама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жүргізсе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сирек</a:t>
            </a:r>
            <a:r>
              <a:rPr lang="ru-RU" dirty="0">
                <a:latin typeface="Times New Roman" panose="02020603050405020304" pitchFamily="18" charset="0"/>
                <a:cs typeface="Times New Roman" panose="02020603050405020304" pitchFamily="18" charset="0"/>
              </a:rPr>
              <a:t> 15), </a:t>
            </a:r>
            <a:r>
              <a:rPr lang="ru-RU" dirty="0" err="1">
                <a:latin typeface="Times New Roman" panose="02020603050405020304" pitchFamily="18" charset="0"/>
                <a:cs typeface="Times New Roman" panose="02020603050405020304" pitchFamily="18" charset="0"/>
              </a:rPr>
              <a:t>бүгінде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арқасында</a:t>
            </a:r>
            <a:r>
              <a:rPr lang="ru-RU" dirty="0">
                <a:latin typeface="Times New Roman" panose="02020603050405020304" pitchFamily="18" charset="0"/>
                <a:cs typeface="Times New Roman" panose="02020603050405020304" pitchFamily="18" charset="0"/>
              </a:rPr>
              <a:t> клиентке </a:t>
            </a:r>
            <a:r>
              <a:rPr lang="ru-RU" dirty="0" err="1">
                <a:latin typeface="Times New Roman" panose="02020603050405020304" pitchFamily="18" charset="0"/>
                <a:cs typeface="Times New Roman" panose="02020603050405020304" pitchFamily="18" charset="0"/>
              </a:rPr>
              <a:t>бағытталған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тәсіл</a:t>
            </a:r>
            <a:r>
              <a:rPr lang="ru-RU" dirty="0">
                <a:latin typeface="Times New Roman" panose="02020603050405020304" pitchFamily="18" charset="0"/>
                <a:cs typeface="Times New Roman" panose="02020603050405020304" pitchFamily="18" charset="0"/>
              </a:rPr>
              <a:t>, 15-20 </a:t>
            </a:r>
            <a:r>
              <a:rPr lang="ru-RU" dirty="0" err="1">
                <a:latin typeface="Times New Roman" panose="02020603050405020304" pitchFamily="18" charset="0"/>
                <a:cs typeface="Times New Roman" panose="02020603050405020304" pitchFamily="18" charset="0"/>
              </a:rPr>
              <a:t>сұхбат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Роджерстің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айтуынша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кеңесшінің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шеберлігінің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артуы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арқасында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болды</a:t>
            </a:r>
            <a:r>
              <a:rPr lang="ru-RU" dirty="0">
                <a:latin typeface="Times New Roman" panose="02020603050405020304" pitchFamily="18" charset="0"/>
                <a:cs typeface="Times New Roman" panose="02020603050405020304" pitchFamily="18" charset="0"/>
              </a:rPr>
              <a:t>.</a:t>
            </a:r>
          </a:p>
        </p:txBody>
      </p:sp>
      <p:sp>
        <p:nvSpPr>
          <p:cNvPr id="4" name="Дата 3"/>
          <p:cNvSpPr>
            <a:spLocks noGrp="1"/>
          </p:cNvSpPr>
          <p:nvPr>
            <p:ph type="dt" sz="half" idx="10"/>
          </p:nvPr>
        </p:nvSpPr>
        <p:spPr/>
        <p:txBody>
          <a:bodyPr/>
          <a:lstStyle/>
          <a:p>
            <a:pPr rtl="0"/>
            <a:fld id="{7EA467F0-67F1-4FFB-84D6-E0366AF5D58F}" type="datetime1">
              <a:rPr lang="ru-RU" smtClean="0"/>
              <a:t>вс 27.03.22</a:t>
            </a:fld>
            <a:endParaRPr lang="en-US"/>
          </a:p>
        </p:txBody>
      </p:sp>
    </p:spTree>
    <p:extLst>
      <p:ext uri="{BB962C8B-B14F-4D97-AF65-F5344CB8AC3E}">
        <p14:creationId xmlns:p14="http://schemas.microsoft.com/office/powerpoint/2010/main" val="4241982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C3EBB49-DA27-5443-853A-A6FD8512FDDC}"/>
              </a:ext>
            </a:extLst>
          </p:cNvPr>
          <p:cNvSpPr>
            <a:spLocks noGrp="1"/>
          </p:cNvSpPr>
          <p:nvPr>
            <p:ph idx="1"/>
          </p:nvPr>
        </p:nvSpPr>
        <p:spPr>
          <a:xfrm>
            <a:off x="1066801" y="2103120"/>
            <a:ext cx="4602480" cy="2747554"/>
          </a:xfrm>
        </p:spPr>
        <p:txBody>
          <a:bodyPr>
            <a:normAutofit fontScale="92500" lnSpcReduction="20000"/>
          </a:bodyPr>
          <a:lstStyle/>
          <a:p>
            <a:pPr marL="0" indent="0">
              <a:buNone/>
            </a:pPr>
            <a:r>
              <a:rPr lang="ru-RU" sz="2400" b="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Келіссөздерді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жалғастыру-бұл</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бір-біріне</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деген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сенім</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басым</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болатын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қарым-қатынас</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түрі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бірақ</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әлі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күнге</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дейін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ортақ</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мүдделер</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туралы</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түсінік</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жоқ-кеңесші</a:t>
            </a:r>
            <a:r>
              <a:rPr lang="ru-RU" sz="2400" b="1" i="1" dirty="0">
                <a:latin typeface="Times New Roman" panose="02020603050405020304" pitchFamily="18" charset="0"/>
                <a:cs typeface="Times New Roman" panose="02020603050405020304" pitchFamily="18" charset="0"/>
              </a:rPr>
              <a:t> клиентке </a:t>
            </a:r>
            <a:r>
              <a:rPr lang="ru-RU" sz="2400" b="1" i="1" dirty="0" err="1">
                <a:latin typeface="Times New Roman" panose="02020603050405020304" pitchFamily="18" charset="0"/>
                <a:cs typeface="Times New Roman" panose="02020603050405020304" pitchFamily="18" charset="0"/>
              </a:rPr>
              <a:t>көмектесе</a:t>
            </a:r>
            <a:r>
              <a:rPr lang="ru-RU" sz="2400" b="1" i="1" dirty="0">
                <a:latin typeface="Times New Roman" panose="02020603050405020304" pitchFamily="18" charset="0"/>
                <a:cs typeface="Times New Roman" panose="02020603050405020304" pitchFamily="18" charset="0"/>
              </a:rPr>
              <a:t> ала </a:t>
            </a:r>
            <a:r>
              <a:rPr lang="ru-RU" sz="2400" b="1" i="1" dirty="0" err="1">
                <a:latin typeface="Times New Roman" panose="02020603050405020304" pitchFamily="18" charset="0"/>
                <a:cs typeface="Times New Roman" panose="02020603050405020304" pitchFamily="18" charset="0"/>
              </a:rPr>
              <a:t>ма</a:t>
            </a:r>
            <a:r>
              <a:rPr lang="ru-RU" sz="2400" b="1" i="1" dirty="0">
                <a:latin typeface="Times New Roman" panose="02020603050405020304" pitchFamily="18" charset="0"/>
                <a:cs typeface="Times New Roman" panose="02020603050405020304" pitchFamily="18" charset="0"/>
              </a:rPr>
              <a:t>, консультант клиентке </a:t>
            </a:r>
            <a:r>
              <a:rPr lang="ru-RU" sz="2400" b="1" i="1" dirty="0" err="1">
                <a:latin typeface="Times New Roman" panose="02020603050405020304" pitchFamily="18" charset="0"/>
                <a:cs typeface="Times New Roman" panose="02020603050405020304" pitchFamily="18" charset="0"/>
              </a:rPr>
              <a:t>ұнай</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ма</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жоқ</a:t>
            </a:r>
            <a:r>
              <a:rPr lang="ru-RU" sz="2400" b="1" i="1" dirty="0">
                <a:latin typeface="Times New Roman" panose="02020603050405020304" pitchFamily="18" charset="0"/>
                <a:cs typeface="Times New Roman" panose="02020603050405020304" pitchFamily="18" charset="0"/>
              </a:rPr>
              <a:t> па </a:t>
            </a:r>
            <a:r>
              <a:rPr lang="ru-RU" sz="2400" b="1" i="1" dirty="0" err="1">
                <a:latin typeface="Times New Roman" panose="02020603050405020304" pitchFamily="18" charset="0"/>
                <a:cs typeface="Times New Roman" panose="02020603050405020304" pitchFamily="18" charset="0"/>
              </a:rPr>
              <a:t>белгісіз</a:t>
            </a:r>
            <a:r>
              <a:rPr lang="ru-RU" sz="2400" b="1" dirty="0">
                <a:latin typeface="Times New Roman" panose="02020603050405020304" pitchFamily="18" charset="0"/>
                <a:cs typeface="Times New Roman" panose="02020603050405020304" pitchFamily="18" charset="0"/>
              </a:rPr>
              <a:t>.</a:t>
            </a:r>
            <a:endParaRPr lang="" sz="2400" b="1" dirty="0">
              <a:latin typeface="Times New Roman" panose="02020603050405020304" pitchFamily="18" charset="0"/>
              <a:cs typeface="Times New Roman" panose="02020603050405020304" pitchFamily="18" charset="0"/>
            </a:endParaRPr>
          </a:p>
        </p:txBody>
      </p:sp>
      <p:sp>
        <p:nvSpPr>
          <p:cNvPr id="4" name="Дата 3">
            <a:extLst>
              <a:ext uri="{FF2B5EF4-FFF2-40B4-BE49-F238E27FC236}">
                <a16:creationId xmlns:a16="http://schemas.microsoft.com/office/drawing/2014/main" id="{5691A6E2-1D89-884C-B1DD-B8186596C50A}"/>
              </a:ext>
            </a:extLst>
          </p:cNvPr>
          <p:cNvSpPr>
            <a:spLocks noGrp="1"/>
          </p:cNvSpPr>
          <p:nvPr>
            <p:ph type="dt" sz="half" idx="10"/>
          </p:nvPr>
        </p:nvSpPr>
        <p:spPr/>
        <p:txBody>
          <a:bodyPr/>
          <a:lstStyle/>
          <a:p>
            <a:pPr rtl="0"/>
            <a:fld id="{7EA467F0-67F1-4FFB-84D6-E0366AF5D58F}" type="datetime1">
              <a:rPr lang="ru-RU" smtClean="0"/>
              <a:t>вс 27.03.22</a:t>
            </a:fld>
            <a:endParaRPr lang="en-US"/>
          </a:p>
        </p:txBody>
      </p:sp>
      <p:pic>
        <p:nvPicPr>
          <p:cNvPr id="7" name="Рисунок 6">
            <a:extLst>
              <a:ext uri="{FF2B5EF4-FFF2-40B4-BE49-F238E27FC236}">
                <a16:creationId xmlns:a16="http://schemas.microsoft.com/office/drawing/2014/main" id="{CF86A1FE-837D-4F27-816C-0B858EA22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549" y="801189"/>
            <a:ext cx="5029200" cy="5029200"/>
          </a:xfrm>
          <a:prstGeom prst="rect">
            <a:avLst/>
          </a:prstGeom>
        </p:spPr>
      </p:pic>
    </p:spTree>
    <p:extLst>
      <p:ext uri="{BB962C8B-B14F-4D97-AF65-F5344CB8AC3E}">
        <p14:creationId xmlns:p14="http://schemas.microsoft.com/office/powerpoint/2010/main" val="3850756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5FA28DE-47E2-4B4A-B9BB-D75BB3FF778D}"/>
              </a:ext>
            </a:extLst>
          </p:cNvPr>
          <p:cNvSpPr>
            <a:spLocks noGrp="1"/>
          </p:cNvSpPr>
          <p:nvPr>
            <p:ph idx="1"/>
          </p:nvPr>
        </p:nvSpPr>
        <p:spPr>
          <a:xfrm>
            <a:off x="6635930" y="1537060"/>
            <a:ext cx="4672149" cy="3513909"/>
          </a:xfrm>
        </p:spPr>
        <p:txBody>
          <a:bodyPr>
            <a:normAutofit fontScale="92500" lnSpcReduction="20000"/>
          </a:bodyPr>
          <a:lstStyle/>
          <a:p>
            <a:pPr marL="0" indent="0">
              <a:buNone/>
            </a:pPr>
            <a:r>
              <a:rPr lang="ru-RU" sz="2400" b="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Байланыс</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орнату-бұл</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түсіністік</a:t>
            </a:r>
            <a:r>
              <a:rPr lang="ru-RU" sz="2400" b="1" i="1" dirty="0">
                <a:latin typeface="Times New Roman" panose="02020603050405020304" pitchFamily="18" charset="0"/>
                <a:cs typeface="Times New Roman" panose="02020603050405020304" pitchFamily="18" charset="0"/>
              </a:rPr>
              <a:t> пен </a:t>
            </a:r>
            <a:r>
              <a:rPr lang="ru-RU" sz="2400" b="1" i="1" dirty="0" err="1">
                <a:latin typeface="Times New Roman" panose="02020603050405020304" pitchFamily="18" charset="0"/>
                <a:cs typeface="Times New Roman" panose="02020603050405020304" pitchFamily="18" charset="0"/>
              </a:rPr>
              <a:t>сенім</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жеткіліксіз</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болатын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қарым-қатынас</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түрі</a:t>
            </a:r>
            <a:r>
              <a:rPr lang="ru-RU" sz="2400" b="1" i="1" dirty="0">
                <a:latin typeface="Times New Roman" panose="02020603050405020304" pitchFamily="18" charset="0"/>
                <a:cs typeface="Times New Roman" panose="02020603050405020304" pitchFamily="18" charset="0"/>
              </a:rPr>
              <a:t>: клиент </a:t>
            </a:r>
            <a:r>
              <a:rPr lang="ru-RU" sz="2400" b="1" i="1" dirty="0" err="1">
                <a:latin typeface="Times New Roman" panose="02020603050405020304" pitchFamily="18" charset="0"/>
                <a:cs typeface="Times New Roman" panose="02020603050405020304" pitchFamily="18" charset="0"/>
              </a:rPr>
              <a:t>барлық</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қажетті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талаптар</a:t>
            </a:r>
            <a:r>
              <a:rPr lang="ru-RU" sz="2400" b="1" i="1" dirty="0">
                <a:latin typeface="Times New Roman" panose="02020603050405020304" pitchFamily="18" charset="0"/>
                <a:cs typeface="Times New Roman" panose="02020603050405020304" pitchFamily="18" charset="0"/>
              </a:rPr>
              <a:t> мен </a:t>
            </a:r>
            <a:r>
              <a:rPr lang="ru-RU" sz="2400" b="1" i="1" dirty="0" err="1">
                <a:latin typeface="Times New Roman" panose="02020603050405020304" pitchFamily="18" charset="0"/>
                <a:cs typeface="Times New Roman" panose="02020603050405020304" pitchFamily="18" charset="0"/>
              </a:rPr>
              <a:t>ережелерді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түсінеді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бірақ</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әлі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күнге</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дейін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өзін-өзі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ашу</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үшін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өзара</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сенім</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саласы</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жоқ</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Әдетте</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бұл</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түр</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алғашқы</a:t>
            </a:r>
            <a:r>
              <a:rPr lang="ru-RU" sz="2400" b="1" i="1" dirty="0">
                <a:latin typeface="Times New Roman" panose="02020603050405020304" pitchFamily="18" charset="0"/>
                <a:cs typeface="Times New Roman" panose="02020603050405020304" pitchFamily="18" charset="0"/>
              </a:rPr>
              <a:t> 2-3 </a:t>
            </a:r>
            <a:r>
              <a:rPr lang="ru-RU" sz="2400" b="1" i="1" dirty="0" err="1">
                <a:latin typeface="Times New Roman" panose="02020603050405020304" pitchFamily="18" charset="0"/>
                <a:cs typeface="Times New Roman" panose="02020603050405020304" pitchFamily="18" charset="0"/>
              </a:rPr>
              <a:t>орнату</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сессияларына</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тән</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оның</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аясында</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кеңесші</a:t>
            </a:r>
            <a:r>
              <a:rPr lang="ru-RU" sz="2400" b="1" i="1" dirty="0">
                <a:latin typeface="Times New Roman" panose="02020603050405020304" pitchFamily="18" charset="0"/>
                <a:cs typeface="Times New Roman" panose="02020603050405020304" pitchFamily="18" charset="0"/>
              </a:rPr>
              <a:t> мен клиент </a:t>
            </a:r>
            <a:r>
              <a:rPr lang="ru-RU" sz="2400" b="1" i="1" dirty="0" err="1">
                <a:latin typeface="Times New Roman" panose="02020603050405020304" pitchFamily="18" charset="0"/>
                <a:cs typeface="Times New Roman" panose="02020603050405020304" pitchFamily="18" charset="0"/>
              </a:rPr>
              <a:t>бір-біріне</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тартылып</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ортақ</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нүктелерде</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болады</a:t>
            </a:r>
            <a:r>
              <a:rPr lang="ru-RU" sz="2400" b="1" i="1" dirty="0">
                <a:latin typeface="Times New Roman" panose="02020603050405020304" pitchFamily="18" charset="0"/>
                <a:cs typeface="Times New Roman" panose="02020603050405020304" pitchFamily="18" charset="0"/>
              </a:rPr>
              <a:t>.</a:t>
            </a:r>
            <a:endParaRPr lang="" sz="2400" b="1" i="1" dirty="0">
              <a:latin typeface="Times New Roman" panose="02020603050405020304" pitchFamily="18" charset="0"/>
              <a:cs typeface="Times New Roman" panose="02020603050405020304" pitchFamily="18" charset="0"/>
            </a:endParaRPr>
          </a:p>
        </p:txBody>
      </p:sp>
      <p:sp>
        <p:nvSpPr>
          <p:cNvPr id="4" name="Дата 3">
            <a:extLst>
              <a:ext uri="{FF2B5EF4-FFF2-40B4-BE49-F238E27FC236}">
                <a16:creationId xmlns:a16="http://schemas.microsoft.com/office/drawing/2014/main" id="{8C37384E-9B51-1C4C-A77D-23D47C3AE9E9}"/>
              </a:ext>
            </a:extLst>
          </p:cNvPr>
          <p:cNvSpPr>
            <a:spLocks noGrp="1"/>
          </p:cNvSpPr>
          <p:nvPr>
            <p:ph type="dt" sz="half" idx="10"/>
          </p:nvPr>
        </p:nvSpPr>
        <p:spPr/>
        <p:txBody>
          <a:bodyPr/>
          <a:lstStyle/>
          <a:p>
            <a:pPr rtl="0"/>
            <a:fld id="{7EA467F0-67F1-4FFB-84D6-E0366AF5D58F}" type="datetime1">
              <a:rPr lang="ru-RU" smtClean="0"/>
              <a:t>вс 27.03.22</a:t>
            </a:fld>
            <a:endParaRPr lang="en-US"/>
          </a:p>
        </p:txBody>
      </p:sp>
      <p:pic>
        <p:nvPicPr>
          <p:cNvPr id="6" name="Рисунок 5">
            <a:extLst>
              <a:ext uri="{FF2B5EF4-FFF2-40B4-BE49-F238E27FC236}">
                <a16:creationId xmlns:a16="http://schemas.microsoft.com/office/drawing/2014/main" id="{28AD7D86-CB9E-4B5E-AC4C-04FE0C5FF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294" y="1445622"/>
            <a:ext cx="5705083" cy="3513909"/>
          </a:xfrm>
          <a:prstGeom prst="rect">
            <a:avLst/>
          </a:prstGeom>
        </p:spPr>
      </p:pic>
    </p:spTree>
    <p:extLst>
      <p:ext uri="{BB962C8B-B14F-4D97-AF65-F5344CB8AC3E}">
        <p14:creationId xmlns:p14="http://schemas.microsoft.com/office/powerpoint/2010/main" val="3577762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D3646A1-5E7F-4F44-9E2D-27B0D7FD7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446"/>
            <a:ext cx="12192001" cy="6861446"/>
          </a:xfrm>
          <a:prstGeom prst="rect">
            <a:avLst/>
          </a:prstGeom>
        </p:spPr>
      </p:pic>
      <p:sp>
        <p:nvSpPr>
          <p:cNvPr id="2" name="Заголовок 1">
            <a:extLst>
              <a:ext uri="{FF2B5EF4-FFF2-40B4-BE49-F238E27FC236}">
                <a16:creationId xmlns:a16="http://schemas.microsoft.com/office/drawing/2014/main" id="{E4640B4F-B145-B541-8868-437DAE845CE1}"/>
              </a:ext>
            </a:extLst>
          </p:cNvPr>
          <p:cNvSpPr>
            <a:spLocks noGrp="1"/>
          </p:cNvSpPr>
          <p:nvPr>
            <p:ph type="title"/>
          </p:nvPr>
        </p:nvSpPr>
        <p:spPr>
          <a:xfrm>
            <a:off x="361407" y="181039"/>
            <a:ext cx="2660468" cy="1371600"/>
          </a:xfrm>
        </p:spPr>
        <p:txBody>
          <a:bodyPr/>
          <a:lstStyle/>
          <a:p>
            <a:r>
              <a:rPr lang="ru-RU" b="1" i="1" dirty="0">
                <a:latin typeface="Times New Roman" panose="02020603050405020304" pitchFamily="18" charset="0"/>
                <a:cs typeface="Times New Roman" panose="02020603050405020304" pitchFamily="18" charset="0"/>
              </a:rPr>
              <a:t>Эмпатия</a:t>
            </a:r>
            <a:endParaRPr lang="" b="1" i="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95D5D3DA-B672-CC40-984E-E5779C3540B8}"/>
              </a:ext>
            </a:extLst>
          </p:cNvPr>
          <p:cNvSpPr>
            <a:spLocks noGrp="1"/>
          </p:cNvSpPr>
          <p:nvPr>
            <p:ph idx="1"/>
          </p:nvPr>
        </p:nvSpPr>
        <p:spPr>
          <a:xfrm>
            <a:off x="0" y="3213462"/>
            <a:ext cx="6096000" cy="3644537"/>
          </a:xfrm>
        </p:spPr>
        <p:txBody>
          <a:bodyPr>
            <a:normAutofit lnSpcReduction="10000"/>
          </a:bodyPr>
          <a:lstStyle/>
          <a:p>
            <a:pPr marL="0" indent="0">
              <a:buNone/>
            </a:pPr>
            <a:r>
              <a:rPr lang="ru-RU" sz="2000" b="1" dirty="0">
                <a:latin typeface="Times New Roman" panose="02020603050405020304" pitchFamily="18" charset="0"/>
                <a:cs typeface="Times New Roman" panose="02020603050405020304" pitchFamily="18" charset="0"/>
              </a:rPr>
              <a:t>  Эмпатия-</a:t>
            </a:r>
            <a:r>
              <a:rPr lang="ru-RU" sz="2000" b="1" dirty="0" err="1">
                <a:latin typeface="Times New Roman" panose="02020603050405020304" pitchFamily="18" charset="0"/>
                <a:cs typeface="Times New Roman" panose="02020603050405020304" pitchFamily="18" charset="0"/>
              </a:rPr>
              <a:t>көптеген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авторлардың</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пікірінше</a:t>
            </a:r>
            <a:r>
              <a:rPr lang="ru-RU" sz="2000" b="1" dirty="0">
                <a:latin typeface="Times New Roman" panose="02020603050405020304" pitchFamily="18" charset="0"/>
                <a:cs typeface="Times New Roman" panose="02020603050405020304" pitchFamily="18" charset="0"/>
              </a:rPr>
              <a:t>, психолог-</a:t>
            </a:r>
            <a:r>
              <a:rPr lang="ru-RU" sz="2000" b="1" dirty="0" err="1">
                <a:latin typeface="Times New Roman" panose="02020603050405020304" pitchFamily="18" charset="0"/>
                <a:cs typeface="Times New Roman" panose="02020603050405020304" pitchFamily="18" charset="0"/>
              </a:rPr>
              <a:t>кеңесші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болуы</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керек</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негізгі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тұлғааралық</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қасиет</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Бұл</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сападағы</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ең</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бастысы-адамның</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психологиялық</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тұрғыдан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басқаны</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сезінуге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және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түсінуге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әлемге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Өз</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көзімен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қарауға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әлемді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қабылдауын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өз</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көзқарасын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ұмытып</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кетуге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дайындығы</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қалауы</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және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қабілеті</a:t>
            </a:r>
            <a:r>
              <a:rPr lang="ru-RU" sz="2000" b="1" dirty="0">
                <a:latin typeface="Times New Roman" panose="02020603050405020304" pitchFamily="18" charset="0"/>
                <a:cs typeface="Times New Roman" panose="02020603050405020304" pitchFamily="18" charset="0"/>
              </a:rPr>
              <a:t>. Психолог-консультант </a:t>
            </a:r>
            <a:r>
              <a:rPr lang="ru-RU" sz="2000" b="1" dirty="0" err="1">
                <a:latin typeface="Times New Roman" panose="02020603050405020304" pitchFamily="18" charset="0"/>
                <a:cs typeface="Times New Roman" panose="02020603050405020304" pitchFamily="18" charset="0"/>
              </a:rPr>
              <a:t>бұл</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сапаны</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кеңес</a:t>
            </a:r>
            <a:r>
              <a:rPr lang="ru-RU" sz="2000" b="1" dirty="0">
                <a:latin typeface="Times New Roman" panose="02020603050405020304" pitchFamily="18" charset="0"/>
                <a:cs typeface="Times New Roman" panose="02020603050405020304" pitchFamily="18" charset="0"/>
              </a:rPr>
              <a:t> беру </a:t>
            </a:r>
            <a:r>
              <a:rPr lang="ru-RU" sz="2000" b="1" dirty="0" err="1">
                <a:latin typeface="Times New Roman" panose="02020603050405020304" pitchFamily="18" charset="0"/>
                <a:cs typeface="Times New Roman" panose="02020603050405020304" pitchFamily="18" charset="0"/>
              </a:rPr>
              <a:t>процесінде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көрсетеді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және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оның</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арқасында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Клиентті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жақсырақ</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және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тереңірек</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түсінуге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оған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көмектесуде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тиімдірек</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болады</a:t>
            </a:r>
            <a:endParaRPr lang="" sz="2000" b="1" dirty="0">
              <a:latin typeface="Times New Roman" panose="02020603050405020304" pitchFamily="18" charset="0"/>
              <a:cs typeface="Times New Roman" panose="02020603050405020304" pitchFamily="18" charset="0"/>
            </a:endParaRPr>
          </a:p>
        </p:txBody>
      </p:sp>
      <p:sp>
        <p:nvSpPr>
          <p:cNvPr id="4" name="Дата 3">
            <a:extLst>
              <a:ext uri="{FF2B5EF4-FFF2-40B4-BE49-F238E27FC236}">
                <a16:creationId xmlns:a16="http://schemas.microsoft.com/office/drawing/2014/main" id="{4089297F-14BB-1549-A2B3-4C4A30446092}"/>
              </a:ext>
            </a:extLst>
          </p:cNvPr>
          <p:cNvSpPr>
            <a:spLocks noGrp="1"/>
          </p:cNvSpPr>
          <p:nvPr>
            <p:ph type="dt" sz="half" idx="10"/>
          </p:nvPr>
        </p:nvSpPr>
        <p:spPr/>
        <p:txBody>
          <a:bodyPr/>
          <a:lstStyle/>
          <a:p>
            <a:pPr rtl="0"/>
            <a:fld id="{7EA467F0-67F1-4FFB-84D6-E0366AF5D58F}" type="datetime1">
              <a:rPr lang="ru-RU" smtClean="0"/>
              <a:t>вс 27.03.22</a:t>
            </a:fld>
            <a:endParaRPr lang="en-US"/>
          </a:p>
        </p:txBody>
      </p:sp>
    </p:spTree>
    <p:extLst>
      <p:ext uri="{BB962C8B-B14F-4D97-AF65-F5344CB8AC3E}">
        <p14:creationId xmlns:p14="http://schemas.microsoft.com/office/powerpoint/2010/main" val="4223114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A804C8D-CF10-483F-BB92-ED120D8E4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Заголовок 1">
            <a:extLst>
              <a:ext uri="{FF2B5EF4-FFF2-40B4-BE49-F238E27FC236}">
                <a16:creationId xmlns:a16="http://schemas.microsoft.com/office/drawing/2014/main" id="{C51A96E6-B1AA-C34D-B075-6C6BB0C72FAB}"/>
              </a:ext>
            </a:extLst>
          </p:cNvPr>
          <p:cNvSpPr>
            <a:spLocks noGrp="1"/>
          </p:cNvSpPr>
          <p:nvPr>
            <p:ph type="title"/>
          </p:nvPr>
        </p:nvSpPr>
        <p:spPr>
          <a:xfrm>
            <a:off x="343988" y="135320"/>
            <a:ext cx="2738846" cy="916240"/>
          </a:xfrm>
        </p:spPr>
        <p:txBody>
          <a:bodyPr>
            <a:normAutofit/>
          </a:bodyPr>
          <a:lstStyle/>
          <a:p>
            <a:r>
              <a:rPr lang="kk-KZ" b="1" i="1" dirty="0">
                <a:latin typeface="Times New Roman" panose="02020603050405020304" pitchFamily="18" charset="0"/>
                <a:cs typeface="Times New Roman" panose="02020603050405020304" pitchFamily="18" charset="0"/>
              </a:rPr>
              <a:t>Ашықтық</a:t>
            </a:r>
            <a:endParaRPr lang="" b="1" i="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05665B4-C1DE-0C49-A8A6-7C3AAE43D7BD}"/>
              </a:ext>
            </a:extLst>
          </p:cNvPr>
          <p:cNvSpPr>
            <a:spLocks noGrp="1"/>
          </p:cNvSpPr>
          <p:nvPr>
            <p:ph idx="1"/>
          </p:nvPr>
        </p:nvSpPr>
        <p:spPr>
          <a:xfrm>
            <a:off x="278674" y="1051560"/>
            <a:ext cx="6723017" cy="4487091"/>
          </a:xfrm>
        </p:spPr>
        <p:txBody>
          <a:bodyPr/>
          <a:lstStyle/>
          <a:p>
            <a:pPr marL="0" indent="0">
              <a:buNone/>
            </a:pPr>
            <a:r>
              <a:rPr lang="ru-RU" sz="2000" b="1" dirty="0">
                <a:latin typeface="Times New Roman" panose="02020603050405020304" pitchFamily="18" charset="0"/>
                <a:cs typeface="Times New Roman" panose="02020603050405020304" pitchFamily="18" charset="0"/>
              </a:rPr>
              <a:t>   Жеке </a:t>
            </a:r>
            <a:r>
              <a:rPr lang="ru-RU" sz="2000" b="1" dirty="0" err="1">
                <a:latin typeface="Times New Roman" panose="02020603050405020304" pitchFamily="18" charset="0"/>
                <a:cs typeface="Times New Roman" panose="02020603050405020304" pitchFamily="18" charset="0"/>
              </a:rPr>
              <a:t>қасиет</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ретінде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ашықтық</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бірнеше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түрлі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көріністерге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ие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Біріншіден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бұл</a:t>
            </a:r>
            <a:r>
              <a:rPr lang="ru-RU" sz="2000" b="1" dirty="0">
                <a:latin typeface="Times New Roman" panose="02020603050405020304" pitchFamily="18" charset="0"/>
                <a:cs typeface="Times New Roman" panose="02020603050405020304" pitchFamily="18" charset="0"/>
              </a:rPr>
              <a:t> психолог-</a:t>
            </a:r>
            <a:r>
              <a:rPr lang="ru-RU" sz="2000" b="1" dirty="0" err="1">
                <a:latin typeface="Times New Roman" panose="02020603050405020304" pitchFamily="18" charset="0"/>
                <a:cs typeface="Times New Roman" panose="02020603050405020304" pitchFamily="18" charset="0"/>
              </a:rPr>
              <a:t>кеңесшінің</a:t>
            </a:r>
            <a:r>
              <a:rPr lang="ru-RU" sz="2000" b="1" dirty="0">
                <a:latin typeface="Times New Roman" panose="02020603050405020304" pitchFamily="18" charset="0"/>
                <a:cs typeface="Times New Roman" panose="02020603050405020304" pitchFamily="18" charset="0"/>
              </a:rPr>
              <a:t> клиент </a:t>
            </a:r>
            <a:r>
              <a:rPr lang="ru-RU" sz="2000" b="1" dirty="0" err="1">
                <a:latin typeface="Times New Roman" panose="02020603050405020304" pitchFamily="18" charset="0"/>
                <a:cs typeface="Times New Roman" panose="02020603050405020304" pitchFamily="18" charset="0"/>
              </a:rPr>
              <a:t>үшін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жеке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тұлға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ретінде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ашық</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болуға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дайындығы</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дегенмен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кеңесші</a:t>
            </a:r>
            <a:r>
              <a:rPr lang="ru-RU" sz="2000" b="1" dirty="0">
                <a:latin typeface="Times New Roman" panose="02020603050405020304" pitchFamily="18" charset="0"/>
                <a:cs typeface="Times New Roman" panose="02020603050405020304" pitchFamily="18" charset="0"/>
              </a:rPr>
              <a:t> мен </a:t>
            </a:r>
            <a:r>
              <a:rPr lang="ru-RU" sz="2000" b="1" dirty="0" err="1">
                <a:latin typeface="Times New Roman" panose="02020603050405020304" pitchFamily="18" charset="0"/>
                <a:cs typeface="Times New Roman" panose="02020603050405020304" pitchFamily="18" charset="0"/>
              </a:rPr>
              <a:t>клиенттің</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рөлдері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бір-бірімен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өзгеріп</a:t>
            </a:r>
            <a:r>
              <a:rPr lang="ru-RU" sz="2000" b="1" dirty="0">
                <a:latin typeface="Times New Roman" panose="02020603050405020304" pitchFamily="18" charset="0"/>
                <a:cs typeface="Times New Roman" panose="02020603050405020304" pitchFamily="18" charset="0"/>
              </a:rPr>
              <a:t>, клиент </a:t>
            </a:r>
            <a:r>
              <a:rPr lang="ru-RU" sz="2000" b="1" dirty="0" err="1">
                <a:latin typeface="Times New Roman" panose="02020603050405020304" pitchFamily="18" charset="0"/>
                <a:cs typeface="Times New Roman" panose="02020603050405020304" pitchFamily="18" charset="0"/>
              </a:rPr>
              <a:t>кеңесшінің</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проблемалары</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туралы</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біліп</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оған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жанашырлық</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таныта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бастайды</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Рөлдерді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ауыстыру</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әдетте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кеңесші</a:t>
            </a:r>
            <a:r>
              <a:rPr lang="ru-RU" sz="2000" b="1" dirty="0">
                <a:latin typeface="Times New Roman" panose="02020603050405020304" pitchFamily="18" charset="0"/>
                <a:cs typeface="Times New Roman" panose="02020603050405020304" pitchFamily="18" charset="0"/>
              </a:rPr>
              <a:t> психолог клиентке </a:t>
            </a:r>
            <a:r>
              <a:rPr lang="ru-RU" sz="2000" b="1" dirty="0" err="1">
                <a:latin typeface="Times New Roman" panose="02020603050405020304" pitchFamily="18" charset="0"/>
                <a:cs typeface="Times New Roman" panose="02020603050405020304" pitchFamily="18" charset="0"/>
              </a:rPr>
              <a:t>өз</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проблемалары</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туралы</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айта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бастағанда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кеңес</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берушіге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көмектесуге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деген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ықыласты</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тудырады</a:t>
            </a:r>
            <a:r>
              <a:rPr lang="ru-RU" dirty="0"/>
              <a:t>.</a:t>
            </a:r>
            <a:endParaRPr lang="" dirty="0"/>
          </a:p>
        </p:txBody>
      </p:sp>
      <p:sp>
        <p:nvSpPr>
          <p:cNvPr id="4" name="Дата 3">
            <a:extLst>
              <a:ext uri="{FF2B5EF4-FFF2-40B4-BE49-F238E27FC236}">
                <a16:creationId xmlns:a16="http://schemas.microsoft.com/office/drawing/2014/main" id="{3ADEAFD5-C0B1-D84E-A4ED-472D9C69595C}"/>
              </a:ext>
            </a:extLst>
          </p:cNvPr>
          <p:cNvSpPr>
            <a:spLocks noGrp="1"/>
          </p:cNvSpPr>
          <p:nvPr>
            <p:ph type="dt" sz="half" idx="10"/>
          </p:nvPr>
        </p:nvSpPr>
        <p:spPr/>
        <p:txBody>
          <a:bodyPr/>
          <a:lstStyle/>
          <a:p>
            <a:pPr rtl="0"/>
            <a:fld id="{7EA467F0-67F1-4FFB-84D6-E0366AF5D58F}" type="datetime1">
              <a:rPr lang="ru-RU" smtClean="0">
                <a:solidFill>
                  <a:schemeClr val="bg1"/>
                </a:solidFill>
              </a:rPr>
              <a:t>вс 27.03.22</a:t>
            </a:fld>
            <a:endParaRPr lang="en-US" dirty="0">
              <a:solidFill>
                <a:schemeClr val="bg1"/>
              </a:solidFill>
            </a:endParaRPr>
          </a:p>
        </p:txBody>
      </p:sp>
    </p:spTree>
    <p:extLst>
      <p:ext uri="{BB962C8B-B14F-4D97-AF65-F5344CB8AC3E}">
        <p14:creationId xmlns:p14="http://schemas.microsoft.com/office/powerpoint/2010/main" val="382221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DEB6C8A2-F889-4B3F-833B-45A44BD319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5"/>
            <a:ext cx="12192000" cy="6855636"/>
          </a:xfrm>
          <a:prstGeom prst="rect">
            <a:avLst/>
          </a:prstGeom>
        </p:spPr>
      </p:pic>
      <p:sp>
        <p:nvSpPr>
          <p:cNvPr id="3" name="Объект 2">
            <a:extLst>
              <a:ext uri="{FF2B5EF4-FFF2-40B4-BE49-F238E27FC236}">
                <a16:creationId xmlns:a16="http://schemas.microsoft.com/office/drawing/2014/main" id="{C33AC025-3AE6-1940-87B3-4F60D8D4DFFE}"/>
              </a:ext>
            </a:extLst>
          </p:cNvPr>
          <p:cNvSpPr>
            <a:spLocks noGrp="1"/>
          </p:cNvSpPr>
          <p:nvPr>
            <p:ph idx="1"/>
          </p:nvPr>
        </p:nvSpPr>
        <p:spPr>
          <a:xfrm>
            <a:off x="283029" y="335280"/>
            <a:ext cx="10058400" cy="2913017"/>
          </a:xfrm>
        </p:spPr>
        <p:txBody>
          <a:bodyPr>
            <a:normAutofit/>
          </a:bodyPr>
          <a:lstStyle/>
          <a:p>
            <a:pPr marL="0" indent="0">
              <a:buNone/>
            </a:pPr>
            <a:r>
              <a:rPr lang="ru-RU" sz="2400"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Ашықтық</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шарасы</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клиенттің</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сезімімен</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анықталуы</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керек</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егер</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ол</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кеңесші</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психологты</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ашық</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адам</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деп</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санаса</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және</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оның</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алдында</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ашудан</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қорықпаса</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онда</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кеңесші</a:t>
            </a:r>
            <a:r>
              <a:rPr lang="ru-RU" sz="2400" b="1" dirty="0">
                <a:solidFill>
                  <a:schemeClr val="bg1"/>
                </a:solidFill>
                <a:latin typeface="Times New Roman" panose="02020603050405020304" pitchFamily="18" charset="0"/>
                <a:cs typeface="Times New Roman" panose="02020603050405020304" pitchFamily="18" charset="0"/>
              </a:rPr>
              <a:t> клиентке </a:t>
            </a:r>
            <a:r>
              <a:rPr lang="ru-RU" sz="2400" b="1" dirty="0" err="1">
                <a:solidFill>
                  <a:schemeClr val="bg1"/>
                </a:solidFill>
                <a:latin typeface="Times New Roman" panose="02020603050405020304" pitchFamily="18" charset="0"/>
                <a:cs typeface="Times New Roman" panose="02020603050405020304" pitchFamily="18" charset="0"/>
              </a:rPr>
              <a:t>ашық.Екіншіден</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ашықтық-бұл</a:t>
            </a:r>
            <a:r>
              <a:rPr lang="ru-RU" sz="2400" b="1" dirty="0">
                <a:solidFill>
                  <a:schemeClr val="bg1"/>
                </a:solidFill>
                <a:latin typeface="Times New Roman" panose="02020603050405020304" pitchFamily="18" charset="0"/>
                <a:cs typeface="Times New Roman" panose="02020603050405020304" pitchFamily="18" charset="0"/>
              </a:rPr>
              <a:t> психолог-</a:t>
            </a:r>
            <a:r>
              <a:rPr lang="ru-RU" sz="2400" b="1" dirty="0" err="1">
                <a:solidFill>
                  <a:schemeClr val="bg1"/>
                </a:solidFill>
                <a:latin typeface="Times New Roman" panose="02020603050405020304" pitchFamily="18" charset="0"/>
                <a:cs typeface="Times New Roman" panose="02020603050405020304" pitchFamily="18" charset="0"/>
              </a:rPr>
              <a:t>кеңесшінің</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клиентпен</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жеке</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қарым-қатынаста</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болуға</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деген</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ұмтылысы</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әрине</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өзінің</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қадір-қасиетін</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ғана</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емес</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сонымен</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қатар</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кемшіліктерін</a:t>
            </a:r>
            <a:r>
              <a:rPr lang="ru-RU" sz="2400" b="1" dirty="0">
                <a:solidFill>
                  <a:schemeClr val="bg1"/>
                </a:solidFill>
                <a:latin typeface="Times New Roman" panose="02020603050405020304" pitchFamily="18" charset="0"/>
                <a:cs typeface="Times New Roman" panose="02020603050405020304" pitchFamily="18" charset="0"/>
              </a:rPr>
              <a:t> де </a:t>
            </a:r>
            <a:r>
              <a:rPr lang="ru-RU" sz="2400" b="1" dirty="0" err="1">
                <a:solidFill>
                  <a:schemeClr val="bg1"/>
                </a:solidFill>
                <a:latin typeface="Times New Roman" panose="02020603050405020304" pitchFamily="18" charset="0"/>
                <a:cs typeface="Times New Roman" panose="02020603050405020304" pitchFamily="18" charset="0"/>
              </a:rPr>
              <a:t>көрсетеді</a:t>
            </a:r>
            <a:r>
              <a:rPr lang="ru-RU" sz="2400" b="1" dirty="0">
                <a:solidFill>
                  <a:schemeClr val="bg1"/>
                </a:solidFill>
                <a:latin typeface="Times New Roman" panose="02020603050405020304" pitchFamily="18" charset="0"/>
                <a:cs typeface="Times New Roman" panose="02020603050405020304" pitchFamily="18" charset="0"/>
              </a:rPr>
              <a:t>. </a:t>
            </a:r>
            <a:endParaRPr lang="" sz="2400" b="1" dirty="0">
              <a:solidFill>
                <a:schemeClr val="bg1"/>
              </a:solidFill>
              <a:latin typeface="Times New Roman" panose="02020603050405020304" pitchFamily="18" charset="0"/>
              <a:cs typeface="Times New Roman" panose="02020603050405020304" pitchFamily="18" charset="0"/>
            </a:endParaRPr>
          </a:p>
        </p:txBody>
      </p:sp>
      <p:sp>
        <p:nvSpPr>
          <p:cNvPr id="4" name="Дата 3">
            <a:extLst>
              <a:ext uri="{FF2B5EF4-FFF2-40B4-BE49-F238E27FC236}">
                <a16:creationId xmlns:a16="http://schemas.microsoft.com/office/drawing/2014/main" id="{8681AC8A-9410-D440-942F-5E04C735B303}"/>
              </a:ext>
            </a:extLst>
          </p:cNvPr>
          <p:cNvSpPr>
            <a:spLocks noGrp="1"/>
          </p:cNvSpPr>
          <p:nvPr>
            <p:ph type="dt" sz="half" idx="10"/>
          </p:nvPr>
        </p:nvSpPr>
        <p:spPr/>
        <p:txBody>
          <a:bodyPr/>
          <a:lstStyle/>
          <a:p>
            <a:pPr rtl="0"/>
            <a:fld id="{7EA467F0-67F1-4FFB-84D6-E0366AF5D58F}" type="datetime1">
              <a:rPr lang="ru-RU" smtClean="0">
                <a:solidFill>
                  <a:schemeClr val="bg1"/>
                </a:solidFill>
              </a:rPr>
              <a:t>вс 27.03.22</a:t>
            </a:fld>
            <a:endParaRPr lang="en-US" dirty="0">
              <a:solidFill>
                <a:schemeClr val="bg1"/>
              </a:solidFill>
            </a:endParaRPr>
          </a:p>
        </p:txBody>
      </p:sp>
    </p:spTree>
    <p:extLst>
      <p:ext uri="{BB962C8B-B14F-4D97-AF65-F5344CB8AC3E}">
        <p14:creationId xmlns:p14="http://schemas.microsoft.com/office/powerpoint/2010/main" val="309238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a:extLst>
              <a:ext uri="{FF2B5EF4-FFF2-40B4-BE49-F238E27FC236}">
                <a16:creationId xmlns:a16="http://schemas.microsoft.com/office/drawing/2014/main" id="{AAECD17D-8C4D-47CD-964E-49C779ECE18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801" r="9801"/>
          <a:stretch>
            <a:fillRect/>
          </a:stretch>
        </p:blipFill>
        <p:spPr>
          <a:xfrm>
            <a:off x="1" y="18288"/>
            <a:ext cx="12192000" cy="6839712"/>
          </a:xfrm>
        </p:spPr>
      </p:pic>
      <p:sp>
        <p:nvSpPr>
          <p:cNvPr id="4" name="Дата 3">
            <a:extLst>
              <a:ext uri="{FF2B5EF4-FFF2-40B4-BE49-F238E27FC236}">
                <a16:creationId xmlns:a16="http://schemas.microsoft.com/office/drawing/2014/main" id="{1DC4D833-8B2C-294E-A762-1C628A4B5E76}"/>
              </a:ext>
            </a:extLst>
          </p:cNvPr>
          <p:cNvSpPr>
            <a:spLocks noGrp="1"/>
          </p:cNvSpPr>
          <p:nvPr>
            <p:ph type="dt" sz="half" idx="10"/>
          </p:nvPr>
        </p:nvSpPr>
        <p:spPr/>
        <p:txBody>
          <a:bodyPr/>
          <a:lstStyle/>
          <a:p>
            <a:pPr rtl="0"/>
            <a:fld id="{7EA467F0-67F1-4FFB-84D6-E0366AF5D58F}" type="datetime1">
              <a:rPr lang="ru-RU" smtClean="0"/>
              <a:t>вс 27.03.22</a:t>
            </a:fld>
            <a:endParaRPr lang="en-US"/>
          </a:p>
        </p:txBody>
      </p:sp>
      <p:sp>
        <p:nvSpPr>
          <p:cNvPr id="7" name="Текст 6">
            <a:extLst>
              <a:ext uri="{FF2B5EF4-FFF2-40B4-BE49-F238E27FC236}">
                <a16:creationId xmlns:a16="http://schemas.microsoft.com/office/drawing/2014/main" id="{29908EBD-7994-4316-91DA-2F71DAD6C483}"/>
              </a:ext>
            </a:extLst>
          </p:cNvPr>
          <p:cNvSpPr>
            <a:spLocks noGrp="1"/>
          </p:cNvSpPr>
          <p:nvPr>
            <p:ph type="body" sz="half" idx="2"/>
          </p:nvPr>
        </p:nvSpPr>
        <p:spPr>
          <a:xfrm>
            <a:off x="273636" y="3230880"/>
            <a:ext cx="10777402" cy="2987040"/>
          </a:xfrm>
        </p:spPr>
        <p:txBody>
          <a:bodyPr>
            <a:normAutofit/>
          </a:bodyPr>
          <a:lstStyle/>
          <a:p>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Ашық</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адам</a:t>
            </a:r>
            <a:r>
              <a:rPr lang="ru-RU" sz="2000" b="1" i="1" dirty="0">
                <a:latin typeface="Times New Roman" panose="02020603050405020304" pitchFamily="18" charset="0"/>
                <a:cs typeface="Times New Roman" panose="02020603050405020304" pitchFamily="18" charset="0"/>
              </a:rPr>
              <a:t> бола </a:t>
            </a:r>
            <a:r>
              <a:rPr lang="ru-RU" sz="2000" b="1" i="1" dirty="0" err="1">
                <a:latin typeface="Times New Roman" panose="02020603050405020304" pitchFamily="18" charset="0"/>
                <a:cs typeface="Times New Roman" panose="02020603050405020304" pitchFamily="18" charset="0"/>
              </a:rPr>
              <a:t>отырып</a:t>
            </a:r>
            <a:r>
              <a:rPr lang="ru-RU" sz="2000" b="1" i="1" dirty="0">
                <a:latin typeface="Times New Roman" panose="02020603050405020304" pitchFamily="18" charset="0"/>
                <a:cs typeface="Times New Roman" panose="02020603050405020304" pitchFamily="18" charset="0"/>
              </a:rPr>
              <a:t>, психолог-консультант клиентке </a:t>
            </a:r>
            <a:r>
              <a:rPr lang="ru-RU" sz="2000" b="1" i="1" dirty="0" err="1">
                <a:latin typeface="Times New Roman" panose="02020603050405020304" pitchFamily="18" charset="0"/>
                <a:cs typeface="Times New Roman" panose="02020603050405020304" pitchFamily="18" charset="0"/>
              </a:rPr>
              <a:t>өзінің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кемшіліктерін</a:t>
            </a:r>
            <a:r>
              <a:rPr lang="ru-RU" sz="2000" b="1" i="1" dirty="0">
                <a:latin typeface="Times New Roman" panose="02020603050405020304" pitchFamily="18" charset="0"/>
                <a:cs typeface="Times New Roman" panose="02020603050405020304" pitchFamily="18" charset="0"/>
              </a:rPr>
              <a:t> оны </a:t>
            </a:r>
            <a:r>
              <a:rPr lang="ru-RU" sz="2000" b="1" i="1" dirty="0" err="1">
                <a:latin typeface="Times New Roman" panose="02020603050405020304" pitchFamily="18" charset="0"/>
                <a:cs typeface="Times New Roman" panose="02020603050405020304" pitchFamily="18" charset="0"/>
              </a:rPr>
              <a:t>ұрып-соғу</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немесе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таң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қалдыру</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үшін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емес</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оның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жанашырлығы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үшін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емес</a:t>
            </a:r>
            <a:r>
              <a:rPr lang="ru-RU" sz="2000" b="1" i="1" dirty="0">
                <a:latin typeface="Times New Roman" panose="02020603050405020304" pitchFamily="18" charset="0"/>
                <a:cs typeface="Times New Roman" panose="02020603050405020304" pitchFamily="18" charset="0"/>
              </a:rPr>
              <a:t>, консультант </a:t>
            </a:r>
            <a:r>
              <a:rPr lang="ru-RU" sz="2000" b="1" i="1" dirty="0" err="1">
                <a:latin typeface="Times New Roman" panose="02020603050405020304" pitchFamily="18" charset="0"/>
                <a:cs typeface="Times New Roman" panose="02020603050405020304" pitchFamily="18" charset="0"/>
              </a:rPr>
              <a:t>қарапайым</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тірі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адам</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екенін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көрсету</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үшін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көрсетеді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ол</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барлық</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адамдар</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сияқты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кемшіліктері</a:t>
            </a:r>
            <a:r>
              <a:rPr lang="ru-RU" sz="2000" b="1" i="1" dirty="0">
                <a:latin typeface="Times New Roman" panose="02020603050405020304" pitchFamily="18" charset="0"/>
                <a:cs typeface="Times New Roman" panose="02020603050405020304" pitchFamily="18" charset="0"/>
              </a:rPr>
              <a:t> бар </a:t>
            </a:r>
            <a:r>
              <a:rPr lang="ru-RU" sz="2000" b="1" i="1" dirty="0" err="1">
                <a:latin typeface="Times New Roman" panose="02020603050405020304" pitchFamily="18" charset="0"/>
                <a:cs typeface="Times New Roman" panose="02020603050405020304" pitchFamily="18" charset="0"/>
              </a:rPr>
              <a:t>және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кеңес</a:t>
            </a:r>
            <a:r>
              <a:rPr lang="ru-RU" sz="2000" b="1" i="1" dirty="0">
                <a:latin typeface="Times New Roman" panose="02020603050405020304" pitchFamily="18" charset="0"/>
                <a:cs typeface="Times New Roman" panose="02020603050405020304" pitchFamily="18" charset="0"/>
              </a:rPr>
              <a:t> беру </a:t>
            </a:r>
            <a:r>
              <a:rPr lang="ru-RU" sz="2000" b="1" i="1" dirty="0" err="1">
                <a:latin typeface="Times New Roman" panose="02020603050405020304" pitchFamily="18" charset="0"/>
                <a:cs typeface="Times New Roman" panose="02020603050405020304" pitchFamily="18" charset="0"/>
              </a:rPr>
              <a:t>процесінде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өзіне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тән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емес</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ойнауға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тырыспайды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өмірдің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рөлі</a:t>
            </a:r>
            <a:r>
              <a:rPr lang="ru-RU" sz="2000" b="1" i="1" dirty="0">
                <a:latin typeface="Times New Roman" panose="02020603050405020304" pitchFamily="18" charset="0"/>
                <a:cs typeface="Times New Roman" panose="02020603050405020304" pitchFamily="18" charset="0"/>
              </a:rPr>
              <a:t>.</a:t>
            </a:r>
          </a:p>
          <a:p>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Үшіншіден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ашықтық</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консультанттың</a:t>
            </a:r>
            <a:r>
              <a:rPr lang="ru-RU" sz="2000" b="1" i="1" dirty="0">
                <a:latin typeface="Times New Roman" panose="02020603050405020304" pitchFamily="18" charset="0"/>
                <a:cs typeface="Times New Roman" panose="02020603050405020304" pitchFamily="18" charset="0"/>
              </a:rPr>
              <a:t> клиентке </a:t>
            </a:r>
            <a:r>
              <a:rPr lang="ru-RU" sz="2000" b="1" i="1" dirty="0" err="1">
                <a:latin typeface="Times New Roman" panose="02020603050405020304" pitchFamily="18" charset="0"/>
                <a:cs typeface="Times New Roman" panose="02020603050405020304" pitchFamily="18" charset="0"/>
              </a:rPr>
              <a:t>онымен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кез-келген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мәселелерді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талқылауға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дайын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екендігін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көрсетеді</a:t>
            </a:r>
            <a:r>
              <a:rPr lang="ru-RU" sz="2000" b="1" i="1" dirty="0">
                <a:latin typeface="Times New Roman" panose="02020603050405020304" pitchFamily="18" charset="0"/>
                <a:cs typeface="Times New Roman" panose="02020603050405020304" pitchFamily="18" charset="0"/>
              </a:rPr>
              <a:t>. Эмпатия </a:t>
            </a:r>
            <a:r>
              <a:rPr lang="ru-RU" sz="2000" b="1" i="1" dirty="0" err="1">
                <a:latin typeface="Times New Roman" panose="02020603050405020304" pitchFamily="18" charset="0"/>
                <a:cs typeface="Times New Roman" panose="02020603050405020304" pitchFamily="18" charset="0"/>
              </a:rPr>
              <a:t>ашықтықпен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бірге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жүреді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біреуі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іс</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жүзінде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онсыз</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өмір</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сүре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алмайды</a:t>
            </a:r>
            <a:r>
              <a:rPr lang="ru-RU" sz="2000" b="1" i="1"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4021736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C6BA09EE-8801-4954-AA4E-E2BF2A6A1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488"/>
            <a:ext cx="12192001" cy="6860488"/>
          </a:xfrm>
          <a:prstGeom prst="rect">
            <a:avLst/>
          </a:prstGeom>
        </p:spPr>
      </p:pic>
      <p:sp>
        <p:nvSpPr>
          <p:cNvPr id="9" name="Заголовок 8">
            <a:extLst>
              <a:ext uri="{FF2B5EF4-FFF2-40B4-BE49-F238E27FC236}">
                <a16:creationId xmlns:a16="http://schemas.microsoft.com/office/drawing/2014/main" id="{7581B602-09AB-46D9-A1F7-5E667F57D861}"/>
              </a:ext>
            </a:extLst>
          </p:cNvPr>
          <p:cNvSpPr>
            <a:spLocks noGrp="1"/>
          </p:cNvSpPr>
          <p:nvPr>
            <p:ph type="title"/>
          </p:nvPr>
        </p:nvSpPr>
        <p:spPr>
          <a:xfrm>
            <a:off x="335281" y="152400"/>
            <a:ext cx="1554479" cy="1371600"/>
          </a:xfrm>
        </p:spPr>
        <p:txBody>
          <a:bodyPr/>
          <a:lstStyle/>
          <a:p>
            <a:r>
              <a:rPr lang="kk-KZ" b="1" i="1" dirty="0">
                <a:latin typeface="Times New Roman" panose="02020603050405020304" pitchFamily="18" charset="0"/>
                <a:cs typeface="Times New Roman" panose="02020603050405020304" pitchFamily="18" charset="0"/>
              </a:rPr>
              <a:t>Сенім</a:t>
            </a:r>
            <a:endParaRPr lang="ru-RU" b="1" i="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5183CBF-D908-8047-A46D-EA344ACC2F24}"/>
              </a:ext>
            </a:extLst>
          </p:cNvPr>
          <p:cNvSpPr>
            <a:spLocks noGrp="1"/>
          </p:cNvSpPr>
          <p:nvPr>
            <p:ph idx="1"/>
          </p:nvPr>
        </p:nvSpPr>
        <p:spPr>
          <a:xfrm>
            <a:off x="121919" y="4843807"/>
            <a:ext cx="11991703" cy="1861793"/>
          </a:xfrm>
        </p:spPr>
        <p:txBody>
          <a:bodyPr/>
          <a:lstStyle/>
          <a:p>
            <a:pPr marL="0" indent="0">
              <a:buNone/>
            </a:pPr>
            <a:r>
              <a:rPr lang="ru-RU" sz="2000" b="1" i="1" dirty="0">
                <a:latin typeface="Times New Roman" panose="02020603050405020304" pitchFamily="18" charset="0"/>
                <a:cs typeface="Times New Roman" panose="02020603050405020304" pitchFamily="18" charset="0"/>
              </a:rPr>
              <a:t>   Клиентке </a:t>
            </a:r>
            <a:r>
              <a:rPr lang="ru-RU" sz="2000" b="1" i="1" dirty="0" err="1">
                <a:latin typeface="Times New Roman" panose="02020603050405020304" pitchFamily="18" charset="0"/>
                <a:cs typeface="Times New Roman" panose="02020603050405020304" pitchFamily="18" charset="0"/>
              </a:rPr>
              <a:t>деген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сенім</a:t>
            </a:r>
            <a:r>
              <a:rPr lang="ru-RU" sz="2000" b="1" i="1" dirty="0">
                <a:latin typeface="Times New Roman" panose="02020603050405020304" pitchFamily="18" charset="0"/>
                <a:cs typeface="Times New Roman" panose="02020603050405020304" pitchFamily="18" charset="0"/>
              </a:rPr>
              <a:t> – </a:t>
            </a:r>
            <a:r>
              <a:rPr lang="ru-RU" sz="2000" b="1" i="1" dirty="0" err="1">
                <a:latin typeface="Times New Roman" panose="02020603050405020304" pitchFamily="18" charset="0"/>
                <a:cs typeface="Times New Roman" panose="02020603050405020304" pitchFamily="18" charset="0"/>
              </a:rPr>
              <a:t>гуманистік</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бағдарланған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психологиялық</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кеңес</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берудің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ең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бастысы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Кеңесшінің</a:t>
            </a:r>
            <a:r>
              <a:rPr lang="ru-RU" sz="2000" b="1" i="1" dirty="0">
                <a:latin typeface="Times New Roman" panose="02020603050405020304" pitchFamily="18" charset="0"/>
                <a:cs typeface="Times New Roman" panose="02020603050405020304" pitchFamily="18" charset="0"/>
              </a:rPr>
              <a:t> клиентке </a:t>
            </a:r>
            <a:r>
              <a:rPr lang="ru-RU" sz="2000" b="1" i="1" dirty="0" err="1">
                <a:latin typeface="Times New Roman" panose="02020603050405020304" pitchFamily="18" charset="0"/>
                <a:cs typeface="Times New Roman" panose="02020603050405020304" pitchFamily="18" charset="0"/>
              </a:rPr>
              <a:t>деген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сенімі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егер</a:t>
            </a:r>
            <a:r>
              <a:rPr lang="ru-RU" sz="2000" b="1" i="1" dirty="0">
                <a:latin typeface="Times New Roman" panose="02020603050405020304" pitchFamily="18" charset="0"/>
                <a:cs typeface="Times New Roman" panose="02020603050405020304" pitchFamily="18" charset="0"/>
              </a:rPr>
              <a:t> клиент оны </a:t>
            </a:r>
            <a:r>
              <a:rPr lang="ru-RU" sz="2000" b="1" i="1" dirty="0" err="1">
                <a:latin typeface="Times New Roman" panose="02020603050405020304" pitchFamily="18" charset="0"/>
                <a:cs typeface="Times New Roman" panose="02020603050405020304" pitchFamily="18" charset="0"/>
              </a:rPr>
              <a:t>түсінуге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және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онымен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бірге</a:t>
            </a:r>
            <a:r>
              <a:rPr lang="ru-RU" sz="2000" b="1" i="1" dirty="0">
                <a:latin typeface="Times New Roman" panose="02020603050405020304" pitchFamily="18" charset="0"/>
                <a:cs typeface="Times New Roman" panose="02020603050405020304" pitchFamily="18" charset="0"/>
              </a:rPr>
              <a:t> оны </a:t>
            </a:r>
            <a:r>
              <a:rPr lang="ru-RU" sz="2000" b="1" i="1" dirty="0" err="1">
                <a:latin typeface="Times New Roman" panose="02020603050405020304" pitchFamily="18" charset="0"/>
                <a:cs typeface="Times New Roman" panose="02020603050405020304" pitchFamily="18" charset="0"/>
              </a:rPr>
              <a:t>шешудің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жолын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табуға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көмектессе</a:t>
            </a:r>
            <a:r>
              <a:rPr lang="ru-RU" sz="2000" b="1" i="1" dirty="0">
                <a:latin typeface="Times New Roman" panose="02020603050405020304" pitchFamily="18" charset="0"/>
                <a:cs typeface="Times New Roman" panose="02020603050405020304" pitchFamily="18" charset="0"/>
              </a:rPr>
              <a:t>, клиент </a:t>
            </a:r>
            <a:r>
              <a:rPr lang="ru-RU" sz="2000" b="1" i="1" dirty="0" err="1">
                <a:latin typeface="Times New Roman" panose="02020603050405020304" pitchFamily="18" charset="0"/>
                <a:cs typeface="Times New Roman" panose="02020603050405020304" pitchFamily="18" charset="0"/>
              </a:rPr>
              <a:t>өз</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проблемасын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толығымен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өз</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бетінше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шеше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алады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деген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сенімді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білдіреді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Сондай-ақ</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сенім</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дегеніміз-кеңесші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психологтың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клиенттің</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пікірін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бөлісуге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және</a:t>
            </a:r>
            <a:r>
              <a:rPr lang="ru-RU" sz="2000" b="1" i="1" dirty="0">
                <a:latin typeface="Times New Roman" panose="02020603050405020304" pitchFamily="18" charset="0"/>
                <a:cs typeface="Times New Roman" panose="02020603050405020304" pitchFamily="18" charset="0"/>
              </a:rPr>
              <a:t> оны </a:t>
            </a:r>
            <a:r>
              <a:rPr lang="ru-RU" sz="2000" b="1" i="1" dirty="0" err="1">
                <a:latin typeface="Times New Roman" panose="02020603050405020304" pitchFamily="18" charset="0"/>
                <a:cs typeface="Times New Roman" panose="02020603050405020304" pitchFamily="18" charset="0"/>
              </a:rPr>
              <a:t>қабылдаудан</a:t>
            </a:r>
            <a:r>
              <a:rPr lang="ru-RU" sz="2000" b="1" i="1" dirty="0">
                <a:latin typeface="Times New Roman" panose="02020603050405020304" pitchFamily="18" charset="0"/>
                <a:cs typeface="Times New Roman" panose="02020603050405020304" pitchFamily="18" charset="0"/>
              </a:rPr>
              <a:t> бас </a:t>
            </a:r>
            <a:r>
              <a:rPr lang="ru-RU" sz="2000" b="1" i="1" dirty="0" err="1">
                <a:latin typeface="Times New Roman" panose="02020603050405020304" pitchFamily="18" charset="0"/>
                <a:cs typeface="Times New Roman" panose="02020603050405020304" pitchFamily="18" charset="0"/>
              </a:rPr>
              <a:t>тартуға</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дайын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екендігін</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білдіреді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егер</a:t>
            </a:r>
            <a:r>
              <a:rPr lang="ru-RU" sz="2000" b="1" i="1" dirty="0">
                <a:latin typeface="Times New Roman" panose="02020603050405020304" pitchFamily="18" charset="0"/>
                <a:cs typeface="Times New Roman" panose="02020603050405020304" pitchFamily="18" charset="0"/>
              </a:rPr>
              <a:t> клиент </a:t>
            </a:r>
            <a:r>
              <a:rPr lang="ru-RU" sz="2000" b="1" i="1" dirty="0" err="1">
                <a:latin typeface="Times New Roman" panose="02020603050405020304" pitchFamily="18" charset="0"/>
                <a:cs typeface="Times New Roman" panose="02020603050405020304" pitchFamily="18" charset="0"/>
              </a:rPr>
              <a:t>дұрыс</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болса</a:t>
            </a:r>
            <a:r>
              <a:rPr lang="ru-RU" dirty="0"/>
              <a:t>.</a:t>
            </a:r>
            <a:endParaRPr lang="" dirty="0"/>
          </a:p>
        </p:txBody>
      </p:sp>
      <p:sp>
        <p:nvSpPr>
          <p:cNvPr id="4" name="Дата 3">
            <a:extLst>
              <a:ext uri="{FF2B5EF4-FFF2-40B4-BE49-F238E27FC236}">
                <a16:creationId xmlns:a16="http://schemas.microsoft.com/office/drawing/2014/main" id="{D394D292-6D75-3543-A2A3-8368C799EF5D}"/>
              </a:ext>
            </a:extLst>
          </p:cNvPr>
          <p:cNvSpPr>
            <a:spLocks noGrp="1"/>
          </p:cNvSpPr>
          <p:nvPr>
            <p:ph type="dt" sz="half" idx="10"/>
          </p:nvPr>
        </p:nvSpPr>
        <p:spPr/>
        <p:txBody>
          <a:bodyPr/>
          <a:lstStyle/>
          <a:p>
            <a:pPr rtl="0"/>
            <a:fld id="{7EA467F0-67F1-4FFB-84D6-E0366AF5D58F}" type="datetime1">
              <a:rPr lang="ru-RU" smtClean="0"/>
              <a:t>вс 27.03.22</a:t>
            </a:fld>
            <a:endParaRPr lang="en-US"/>
          </a:p>
        </p:txBody>
      </p:sp>
    </p:spTree>
    <p:extLst>
      <p:ext uri="{BB962C8B-B14F-4D97-AF65-F5344CB8AC3E}">
        <p14:creationId xmlns:p14="http://schemas.microsoft.com/office/powerpoint/2010/main" val="2373282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3712E6-FC54-3840-80A6-480FA3D9CFED}"/>
              </a:ext>
            </a:extLst>
          </p:cNvPr>
          <p:cNvSpPr>
            <a:spLocks noGrp="1"/>
          </p:cNvSpPr>
          <p:nvPr>
            <p:ph type="title"/>
          </p:nvPr>
        </p:nvSpPr>
        <p:spPr>
          <a:xfrm>
            <a:off x="1066800" y="627017"/>
            <a:ext cx="10058400" cy="953588"/>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ru-RU" sz="3600" b="1" i="1" dirty="0">
                <a:latin typeface="Times New Roman" panose="02020603050405020304" pitchFamily="18" charset="0"/>
                <a:cs typeface="Times New Roman" panose="02020603050405020304" pitchFamily="18" charset="0"/>
              </a:rPr>
              <a:t>Клиентке </a:t>
            </a:r>
            <a:r>
              <a:rPr lang="ru-RU" sz="3600" b="1" i="1" dirty="0" err="1">
                <a:latin typeface="Times New Roman" panose="02020603050405020304" pitchFamily="18" charset="0"/>
                <a:cs typeface="Times New Roman" panose="02020603050405020304" pitchFamily="18" charset="0"/>
              </a:rPr>
              <a:t>бағытталған</a:t>
            </a:r>
            <a:r>
              <a:rPr lang="ru-RU" sz="3600" b="1" i="1" dirty="0">
                <a:latin typeface="Times New Roman" panose="02020603050405020304" pitchFamily="18" charset="0"/>
                <a:cs typeface="Times New Roman" panose="02020603050405020304" pitchFamily="18" charset="0"/>
              </a:rPr>
              <a:t> </a:t>
            </a:r>
            <a:r>
              <a:rPr lang="ru-RU" sz="3600" b="1" i="1" dirty="0" err="1">
                <a:latin typeface="Times New Roman" panose="02020603050405020304" pitchFamily="18" charset="0"/>
                <a:cs typeface="Times New Roman" panose="02020603050405020304" pitchFamily="18" charset="0"/>
              </a:rPr>
              <a:t>бағыттың</a:t>
            </a:r>
            <a:r>
              <a:rPr lang="ru-RU" sz="3600" b="1" i="1" dirty="0">
                <a:latin typeface="Times New Roman" panose="02020603050405020304" pitchFamily="18" charset="0"/>
                <a:cs typeface="Times New Roman" panose="02020603050405020304" pitchFamily="18" charset="0"/>
              </a:rPr>
              <a:t> </a:t>
            </a:r>
            <a:r>
              <a:rPr lang="ru-RU" sz="3600" b="1" i="1" dirty="0" err="1">
                <a:latin typeface="Times New Roman" panose="02020603050405020304" pitchFamily="18" charset="0"/>
                <a:cs typeface="Times New Roman" panose="02020603050405020304" pitchFamily="18" charset="0"/>
              </a:rPr>
              <a:t>негізгі</a:t>
            </a:r>
            <a:r>
              <a:rPr lang="ru-RU" sz="3600" b="1" i="1" dirty="0">
                <a:latin typeface="Times New Roman" panose="02020603050405020304" pitchFamily="18" charset="0"/>
                <a:cs typeface="Times New Roman" panose="02020603050405020304" pitchFamily="18" charset="0"/>
              </a:rPr>
              <a:t> </a:t>
            </a:r>
            <a:r>
              <a:rPr lang="ru-RU" sz="3600" b="1" i="1" dirty="0" err="1">
                <a:latin typeface="Times New Roman" panose="02020603050405020304" pitchFamily="18" charset="0"/>
                <a:cs typeface="Times New Roman" panose="02020603050405020304" pitchFamily="18" charset="0"/>
              </a:rPr>
              <a:t>принциптері</a:t>
            </a:r>
            <a:r>
              <a:rPr lang="ru-RU" sz="3600" b="1" i="1" dirty="0">
                <a:latin typeface="Times New Roman" panose="02020603050405020304" pitchFamily="18" charset="0"/>
                <a:cs typeface="Times New Roman" panose="02020603050405020304" pitchFamily="18" charset="0"/>
              </a:rPr>
              <a:t> </a:t>
            </a:r>
            <a:endParaRPr lang="" sz="3600" b="1" i="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9F28D892-E941-E647-B6BC-31780AEF3C2D}"/>
              </a:ext>
            </a:extLst>
          </p:cNvPr>
          <p:cNvSpPr>
            <a:spLocks noGrp="1"/>
          </p:cNvSpPr>
          <p:nvPr>
            <p:ph idx="1"/>
          </p:nvPr>
        </p:nvSpPr>
        <p:spPr>
          <a:xfrm>
            <a:off x="561703" y="1750423"/>
            <a:ext cx="11220994" cy="4663440"/>
          </a:xfrm>
        </p:spPr>
        <p:txBody>
          <a:bodyPr>
            <a:noAutofit/>
          </a:bodyPr>
          <a:lstStyle/>
          <a:p>
            <a:r>
              <a:rPr lang="ru-RU" sz="1800" dirty="0" err="1">
                <a:latin typeface="Times New Roman" panose="02020603050405020304" pitchFamily="18" charset="0"/>
                <a:cs typeface="Times New Roman" panose="02020603050405020304" pitchFamily="18" charset="0"/>
              </a:rPr>
              <a:t>К.Роджерс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теориясының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негізгі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ғылыми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постулаттары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кеңінен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танымал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адамның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бастапқы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конструктивті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творчестволық</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бастамасына</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сену; </a:t>
            </a:r>
            <a:r>
              <a:rPr lang="ru-RU" sz="1800" dirty="0" err="1">
                <a:latin typeface="Times New Roman" panose="02020603050405020304" pitchFamily="18" charset="0"/>
                <a:cs typeface="Times New Roman" panose="02020603050405020304" pitchFamily="18" charset="0"/>
              </a:rPr>
              <a:t>тұлғааралық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қарым-қатынас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процестерінде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тұлғаның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конструктивті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тұлғалық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әлеуетін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өзектендіру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құралдарының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әлеуметтік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тұлғалық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сипатына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сенімділік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тұлғааралық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қарым-қатынастың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үш</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қажетті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жеткілікті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шарттары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тұжырымдамасы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тұлғаның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дамуын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жеңілдететін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конструктивті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тұлғалық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өзгерістерді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қамтамасыз</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ететін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басқа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адамды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сөзсіз</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қабылдау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белсенді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эмпатикалық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тыңдау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қарым-қатынаста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өзін-өзі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конгруентті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көрсету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көрсетілген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әлеуметтік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жеке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жағдайларда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пайда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болатын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топтық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процестің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ағымының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тұрақты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кезеңдері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бірдей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жүйелі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терапиялық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нәтижелері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туралы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түсінік</a:t>
            </a:r>
            <a:r>
              <a:rPr lang="ru-RU" sz="1800" dirty="0">
                <a:latin typeface="Times New Roman" panose="02020603050405020304" pitchFamily="18" charset="0"/>
                <a:cs typeface="Times New Roman" panose="02020603050405020304" pitchFamily="18" charset="0"/>
              </a:rPr>
              <a:t>.</a:t>
            </a:r>
          </a:p>
          <a:p>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Бұл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постулаттардың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немесе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қағидалардың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сипатты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белгісі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олардың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нақты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ғылыми</a:t>
            </a:r>
            <a:r>
              <a:rPr lang="ru-RU" sz="1800" dirty="0">
                <a:latin typeface="Times New Roman" panose="02020603050405020304" pitchFamily="18" charset="0"/>
                <a:cs typeface="Times New Roman" panose="02020603050405020304" pitchFamily="18" charset="0"/>
              </a:rPr>
              <a:t> статусы </a:t>
            </a:r>
            <a:r>
              <a:rPr lang="ru-RU" sz="1800" dirty="0" err="1">
                <a:latin typeface="Times New Roman" panose="02020603050405020304" pitchFamily="18" charset="0"/>
                <a:cs typeface="Times New Roman" panose="02020603050405020304" pitchFamily="18" charset="0"/>
              </a:rPr>
              <a:t>болып</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табылады</a:t>
            </a:r>
            <a:r>
              <a:rPr lang="ru-RU" sz="1800" dirty="0">
                <a:latin typeface="Times New Roman" panose="02020603050405020304" pitchFamily="18" charset="0"/>
                <a:cs typeface="Times New Roman" panose="02020603050405020304" pitchFamily="18" charset="0"/>
              </a:rPr>
              <a:t>. К.Роджерстің </a:t>
            </a:r>
            <a:r>
              <a:rPr lang="ru-RU" sz="1800" dirty="0" err="1">
                <a:latin typeface="Times New Roman" panose="02020603050405020304" pitchFamily="18" charset="0"/>
                <a:cs typeface="Times New Roman" panose="02020603050405020304" pitchFamily="18" charset="0"/>
              </a:rPr>
              <a:t>идеялар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жүйесінде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бұл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постулаттардың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барлығы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бір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мезгілде</a:t>
            </a:r>
            <a:r>
              <a:rPr lang="ru-RU" sz="1800" dirty="0">
                <a:latin typeface="Times New Roman" panose="02020603050405020304" pitchFamily="18" charset="0"/>
                <a:cs typeface="Times New Roman" panose="02020603050405020304" pitchFamily="18" charset="0"/>
              </a:rPr>
              <a:t> таза </a:t>
            </a:r>
            <a:r>
              <a:rPr lang="ru-RU" sz="1800" dirty="0" err="1">
                <a:latin typeface="Times New Roman" panose="02020603050405020304" pitchFamily="18" charset="0"/>
                <a:cs typeface="Times New Roman" panose="02020603050405020304" pitchFamily="18" charset="0"/>
              </a:rPr>
              <a:t>теориялық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ережелер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ретінде</a:t>
            </a:r>
            <a:r>
              <a:rPr lang="ru-RU" sz="1800" dirty="0">
                <a:latin typeface="Times New Roman" panose="02020603050405020304" pitchFamily="18" charset="0"/>
                <a:cs typeface="Times New Roman" panose="02020603050405020304" pitchFamily="18" charset="0"/>
              </a:rPr>
              <a:t> де, </a:t>
            </a:r>
            <a:r>
              <a:rPr lang="ru-RU" sz="1800" dirty="0" err="1">
                <a:latin typeface="Times New Roman" panose="02020603050405020304" pitchFamily="18" charset="0"/>
                <a:cs typeface="Times New Roman" panose="02020603050405020304" pitchFamily="18" charset="0"/>
              </a:rPr>
              <a:t>жеткілікті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нақты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ғылыми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фактілер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ретінде</a:t>
            </a:r>
            <a:r>
              <a:rPr lang="ru-RU" sz="1800" dirty="0">
                <a:latin typeface="Times New Roman" panose="02020603050405020304" pitchFamily="18" charset="0"/>
                <a:cs typeface="Times New Roman" panose="02020603050405020304" pitchFamily="18" charset="0"/>
              </a:rPr>
              <a:t> де бар. </a:t>
            </a:r>
            <a:r>
              <a:rPr lang="ru-RU" sz="1800" dirty="0" err="1">
                <a:latin typeface="Times New Roman" panose="02020603050405020304" pitchFamily="18" charset="0"/>
                <a:cs typeface="Times New Roman" panose="02020603050405020304" pitchFamily="18" charset="0"/>
              </a:rPr>
              <a:t>Олардың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эмпирикалық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түрде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қайталанатын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фактілер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мәртебесі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қазір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даусыз</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Әрқашан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барлық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жерде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К.Роджерс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анықтаған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мұқият</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талдаған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қарым-қатынас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шарттарын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ескере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отырып</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қарым-қатынасқа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қатысушыларда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белгілі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бір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тұлғалық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өзгерістерге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әкелетін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ерекше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тұлғааралық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топтық</a:t>
            </a:r>
            <a:r>
              <a:rPr lang="ru-RU" sz="1800" dirty="0">
                <a:latin typeface="Times New Roman" panose="02020603050405020304" pitchFamily="18" charset="0"/>
                <a:cs typeface="Times New Roman" panose="02020603050405020304" pitchFamily="18" charset="0"/>
              </a:rPr>
              <a:t>) процесс </a:t>
            </a:r>
            <a:r>
              <a:rPr lang="ru-RU" sz="1800" dirty="0" err="1">
                <a:latin typeface="Times New Roman" panose="02020603050405020304" pitchFamily="18" charset="0"/>
                <a:cs typeface="Times New Roman" panose="02020603050405020304" pitchFamily="18" charset="0"/>
              </a:rPr>
              <a:t>байқалады</a:t>
            </a:r>
            <a:r>
              <a:rPr lang="ru-RU" sz="1800" dirty="0">
                <a:latin typeface="Times New Roman" panose="02020603050405020304" pitchFamily="18" charset="0"/>
                <a:cs typeface="Times New Roman" panose="02020603050405020304" pitchFamily="18" charset="0"/>
              </a:rPr>
              <a:t>.</a:t>
            </a:r>
            <a:endParaRPr lang=""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972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rtl="0"/>
            <a:fld id="{4225BED9-9D02-4AA4-868D-12B5B80D13D4}" type="datetime1">
              <a:rPr lang="ru-RU" smtClean="0"/>
              <a:t>вс 27.03.22</a:t>
            </a:fld>
            <a:endParaRPr lang="en-US" dirty="0"/>
          </a:p>
        </p:txBody>
      </p:sp>
      <p:sp>
        <p:nvSpPr>
          <p:cNvPr id="5" name="Текст 4"/>
          <p:cNvSpPr>
            <a:spLocks noGrp="1"/>
          </p:cNvSpPr>
          <p:nvPr>
            <p:ph type="body" sz="half" idx="2"/>
          </p:nvPr>
        </p:nvSpPr>
        <p:spPr>
          <a:xfrm>
            <a:off x="8490313" y="542109"/>
            <a:ext cx="3144774" cy="5492931"/>
          </a:xfrm>
        </p:spPr>
        <p:txBody>
          <a:bodyPr>
            <a:noAutofit/>
          </a:bodyPr>
          <a:lstStyle/>
          <a:p>
            <a:pPr algn="ctr"/>
            <a:r>
              <a:rPr lang="ru-RU" dirty="0">
                <a:latin typeface="Times New Roman" panose="02020603050405020304" pitchFamily="18" charset="0"/>
                <a:cs typeface="Times New Roman" panose="02020603050405020304" pitchFamily="18" charset="0"/>
              </a:rPr>
              <a:t>Клиентке </a:t>
            </a:r>
            <a:r>
              <a:rPr lang="ru-RU" dirty="0" err="1">
                <a:latin typeface="Times New Roman" panose="02020603050405020304" pitchFamily="18" charset="0"/>
                <a:cs typeface="Times New Roman" panose="02020603050405020304" pitchFamily="18" charset="0"/>
              </a:rPr>
              <a:t>бағытталған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тәсілдің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маңызды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ерекшелігі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адамға</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толық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сенімділік</a:t>
            </a:r>
            <a:r>
              <a:rPr lang="ru-RU" dirty="0" smtClean="0">
                <a:latin typeface="Times New Roman" panose="02020603050405020304" pitchFamily="18" charset="0"/>
                <a:cs typeface="Times New Roman" panose="02020603050405020304" pitchFamily="18" charset="0"/>
              </a:rPr>
              <a:t> , </a:t>
            </a:r>
            <a:r>
              <a:rPr lang="ru-RU" dirty="0">
                <a:latin typeface="Times New Roman" panose="02020603050405020304" pitchFamily="18" charset="0"/>
                <a:cs typeface="Times New Roman" panose="02020603050405020304" pitchFamily="18" charset="0"/>
              </a:rPr>
              <a:t>ал </a:t>
            </a:r>
            <a:r>
              <a:rPr lang="ru-RU" dirty="0" err="1">
                <a:latin typeface="Times New Roman" panose="02020603050405020304" pitchFamily="18" charset="0"/>
                <a:cs typeface="Times New Roman" panose="02020603050405020304" pitchFamily="18" charset="0"/>
              </a:rPr>
              <a:t>Батыс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өркениеті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тұтастай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алғанда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көптеген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әлеуметтік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институттары</a:t>
            </a:r>
            <a:r>
              <a:rPr lang="ru-RU" dirty="0">
                <a:latin typeface="Times New Roman" panose="02020603050405020304" pitchFamily="18" charset="0"/>
                <a:cs typeface="Times New Roman" panose="02020603050405020304" pitchFamily="18" charset="0"/>
              </a:rPr>
              <a:t> (менеджмент, </a:t>
            </a:r>
            <a:r>
              <a:rPr lang="ru-RU" dirty="0" err="1">
                <a:latin typeface="Times New Roman" panose="02020603050405020304" pitchFamily="18" charset="0"/>
                <a:cs typeface="Times New Roman" panose="02020603050405020304" pitchFamily="18" charset="0"/>
              </a:rPr>
              <a:t>өндіріс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білім</a:t>
            </a:r>
            <a:r>
              <a:rPr lang="ru-RU" dirty="0">
                <a:latin typeface="Times New Roman" panose="02020603050405020304" pitchFamily="18" charset="0"/>
                <a:cs typeface="Times New Roman" panose="02020603050405020304" pitchFamily="18" charset="0"/>
              </a:rPr>
              <a:t> беру, </a:t>
            </a:r>
            <a:r>
              <a:rPr lang="ru-RU" dirty="0" err="1">
                <a:latin typeface="Times New Roman" panose="02020603050405020304" pitchFamily="18" charset="0"/>
                <a:cs typeface="Times New Roman" panose="02020603050405020304" pitchFamily="18" charset="0"/>
              </a:rPr>
              <a:t>денсаулық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сақтау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отбасы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бірдей</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сенімсіздікпен</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сипатталады</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Дәстүрлі</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табиғаты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бақыланбайтын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жалқау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ізденімпаз</a:t>
            </a:r>
            <a:r>
              <a:rPr lang="ru-RU" dirty="0">
                <a:latin typeface="Times New Roman" panose="02020603050405020304" pitchFamily="18" charset="0"/>
                <a:cs typeface="Times New Roman" panose="02020603050405020304" pitchFamily="18" charset="0"/>
              </a:rPr>
              <a:t>, ауру, </a:t>
            </a:r>
            <a:r>
              <a:rPr lang="ru-RU" dirty="0" err="1">
                <a:latin typeface="Times New Roman" panose="02020603050405020304" pitchFamily="18" charset="0"/>
                <a:cs typeface="Times New Roman" panose="02020603050405020304" pitchFamily="18" charset="0"/>
              </a:rPr>
              <a:t>өзімшіл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азғын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күнәкар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үнемі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сыртқы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қамқорлық</a:t>
            </a:r>
            <a:r>
              <a:rPr lang="ru-RU" dirty="0">
                <a:latin typeface="Times New Roman" panose="02020603050405020304" pitchFamily="18" charset="0"/>
                <a:cs typeface="Times New Roman" panose="02020603050405020304" pitchFamily="18" charset="0"/>
              </a:rPr>
              <a:t> пен </a:t>
            </a:r>
            <a:r>
              <a:rPr lang="ru-RU" dirty="0" err="1">
                <a:latin typeface="Times New Roman" panose="02020603050405020304" pitchFamily="18" charset="0"/>
                <a:cs typeface="Times New Roman" panose="02020603050405020304" pitchFamily="18" charset="0"/>
              </a:rPr>
              <a:t>бақылауда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керек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қарастырылады</a:t>
            </a:r>
            <a:r>
              <a:rPr lang="ru-RU" dirty="0">
                <a:latin typeface="Times New Roman" panose="02020603050405020304" pitchFamily="18" charset="0"/>
                <a:cs typeface="Times New Roman" panose="02020603050405020304" pitchFamily="18" charset="0"/>
              </a:rPr>
              <a:t>.</a:t>
            </a:r>
          </a:p>
        </p:txBody>
      </p:sp>
      <p:pic>
        <p:nvPicPr>
          <p:cNvPr id="8" name="Рисунок 7"/>
          <p:cNvPicPr>
            <a:picLocks noGrp="1" noChangeAspect="1"/>
          </p:cNvPicPr>
          <p:nvPr>
            <p:ph type="pic" idx="1"/>
          </p:nvPr>
        </p:nvPicPr>
        <p:blipFill>
          <a:blip r:embed="rId2"/>
          <a:srcRect t="1329" b="1329"/>
          <a:stretch>
            <a:fillRect/>
          </a:stretch>
        </p:blipFill>
        <p:spPr>
          <a:prstGeom prst="rect">
            <a:avLst/>
          </a:prstGeom>
        </p:spPr>
      </p:pic>
    </p:spTree>
    <p:extLst>
      <p:ext uri="{BB962C8B-B14F-4D97-AF65-F5344CB8AC3E}">
        <p14:creationId xmlns:p14="http://schemas.microsoft.com/office/powerpoint/2010/main" val="430561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587829" y="574765"/>
            <a:ext cx="5142411" cy="5630091"/>
          </a:xfrm>
        </p:spPr>
        <p:txBody>
          <a:bodyPr>
            <a:normAutofit/>
          </a:bodyPr>
          <a:lstStyle/>
          <a:p>
            <a:r>
              <a:rPr lang="ru-RU" dirty="0">
                <a:latin typeface="Times New Roman" panose="02020603050405020304" pitchFamily="18" charset="0"/>
                <a:cs typeface="Times New Roman" panose="02020603050405020304" pitchFamily="18" charset="0"/>
              </a:rPr>
              <a:t>Клиентке </a:t>
            </a:r>
            <a:r>
              <a:rPr lang="ru-RU" dirty="0" err="1">
                <a:latin typeface="Times New Roman" panose="02020603050405020304" pitchFamily="18" charset="0"/>
                <a:cs typeface="Times New Roman" panose="02020603050405020304" pitchFamily="18" charset="0"/>
              </a:rPr>
              <a:t>бағытталған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тәсіл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мүлде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қарастырады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актуализациялық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тенденцияны</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өсу</a:t>
            </a:r>
            <a:r>
              <a:rPr lang="ru-RU" dirty="0">
                <a:latin typeface="Times New Roman" panose="02020603050405020304" pitchFamily="18" charset="0"/>
                <a:cs typeface="Times New Roman" panose="02020603050405020304" pitchFamily="18" charset="0"/>
              </a:rPr>
              <a:t>, даму,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әлеуетін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жүзеге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асыру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тенденциясын</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қарастырады</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Осылайша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көзқарас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неғұрлым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бағытталған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сындарлы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бағытталған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қозғалысына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сенеді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қозғалысты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босатуға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ұмтылады</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Клиентке </a:t>
            </a:r>
            <a:r>
              <a:rPr lang="ru-RU" dirty="0" err="1" smtClean="0">
                <a:latin typeface="Times New Roman" panose="02020603050405020304" pitchFamily="18" charset="0"/>
                <a:cs typeface="Times New Roman" panose="02020603050405020304" pitchFamily="18" charset="0"/>
              </a:rPr>
              <a:t>бағытталған</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тәсілдің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ережелері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біріншіден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болмысы</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жағымды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конструктивті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әлеуметтік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болса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екіншіден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табиғат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уақытта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ашылып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көріне</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бастайды</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адамдармен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қарым-қатынасында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сөзсіз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қабылдау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эмпатикалық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түсіну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конгруентті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өзін-өзі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көрсету</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болады</a:t>
            </a:r>
            <a:r>
              <a:rPr lang="ru-RU" dirty="0">
                <a:latin typeface="Times New Roman" panose="02020603050405020304" pitchFamily="18" charset="0"/>
                <a:cs typeface="Times New Roman" panose="02020603050405020304" pitchFamily="18" charset="0"/>
              </a:rPr>
              <a:t>.</a:t>
            </a:r>
          </a:p>
        </p:txBody>
      </p:sp>
      <p:pic>
        <p:nvPicPr>
          <p:cNvPr id="6" name="Объект 5"/>
          <p:cNvPicPr>
            <a:picLocks noGrp="1" noChangeAspect="1"/>
          </p:cNvPicPr>
          <p:nvPr>
            <p:ph sz="half" idx="2"/>
          </p:nvPr>
        </p:nvPicPr>
        <p:blipFill>
          <a:blip r:embed="rId2">
            <a:extLst>
              <a:ext uri="{BEBA8EAE-BF5A-486C-A8C5-ECC9F3942E4B}">
                <a14:imgProps xmlns:a14="http://schemas.microsoft.com/office/drawing/2010/main">
                  <a14:imgLayer r:embed="rId3">
                    <a14:imgEffect>
                      <a14:backgroundRemoval t="402" b="100000" l="0" r="100000">
                        <a14:backgroundMark x1="1970" y1="38153" x2="0" y2="34538"/>
                        <a14:backgroundMark x1="1478" y1="20080" x2="493" y2="30120"/>
                      </a14:backgroundRemoval>
                    </a14:imgEffect>
                  </a14:imgLayer>
                </a14:imgProps>
              </a:ext>
            </a:extLst>
          </a:blip>
          <a:stretch>
            <a:fillRect/>
          </a:stretch>
        </p:blipFill>
        <p:spPr>
          <a:xfrm>
            <a:off x="6688183" y="574765"/>
            <a:ext cx="4493623" cy="5094514"/>
          </a:xfrm>
          <a:prstGeom prst="rect">
            <a:avLst/>
          </a:prstGeom>
        </p:spPr>
      </p:pic>
    </p:spTree>
    <p:extLst>
      <p:ext uri="{BB962C8B-B14F-4D97-AF65-F5344CB8AC3E}">
        <p14:creationId xmlns:p14="http://schemas.microsoft.com/office/powerpoint/2010/main" val="3385124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stretch>
            <a:fillRect/>
          </a:stretch>
        </p:blipFill>
        <p:spPr>
          <a:xfrm>
            <a:off x="1368605" y="608407"/>
            <a:ext cx="4196171" cy="5282941"/>
          </a:xfrm>
          <a:prstGeom prst="rect">
            <a:avLst/>
          </a:prstGeom>
          <a:ln>
            <a:noFill/>
          </a:ln>
          <a:effectLst>
            <a:softEdge rad="112500"/>
          </a:effectLst>
        </p:spPr>
      </p:pic>
      <p:sp>
        <p:nvSpPr>
          <p:cNvPr id="4" name="Дата 3"/>
          <p:cNvSpPr>
            <a:spLocks noGrp="1"/>
          </p:cNvSpPr>
          <p:nvPr>
            <p:ph type="dt" sz="half" idx="10"/>
          </p:nvPr>
        </p:nvSpPr>
        <p:spPr/>
        <p:txBody>
          <a:bodyPr/>
          <a:lstStyle/>
          <a:p>
            <a:pPr rtl="0"/>
            <a:fld id="{7EA467F0-67F1-4FFB-84D6-E0366AF5D58F}" type="datetime1">
              <a:rPr lang="ru-RU" smtClean="0"/>
              <a:t>вс 27.03.22</a:t>
            </a:fld>
            <a:endParaRPr lang="en-US"/>
          </a:p>
        </p:txBody>
      </p:sp>
      <p:pic>
        <p:nvPicPr>
          <p:cNvPr id="6" name="Рисунок 5"/>
          <p:cNvPicPr>
            <a:picLocks noChangeAspect="1"/>
          </p:cNvPicPr>
          <p:nvPr/>
        </p:nvPicPr>
        <p:blipFill>
          <a:blip r:embed="rId3"/>
          <a:stretch>
            <a:fillRect/>
          </a:stretch>
        </p:blipFill>
        <p:spPr>
          <a:xfrm>
            <a:off x="6330042" y="608407"/>
            <a:ext cx="4107180" cy="5282941"/>
          </a:xfrm>
          <a:prstGeom prst="rect">
            <a:avLst/>
          </a:prstGeom>
          <a:ln>
            <a:noFill/>
          </a:ln>
          <a:effectLst>
            <a:softEdge rad="112500"/>
          </a:effectLst>
        </p:spPr>
      </p:pic>
    </p:spTree>
    <p:extLst>
      <p:ext uri="{BB962C8B-B14F-4D97-AF65-F5344CB8AC3E}">
        <p14:creationId xmlns:p14="http://schemas.microsoft.com/office/powerpoint/2010/main" val="2121748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2030536274"/>
              </p:ext>
            </p:extLst>
          </p:nvPr>
        </p:nvGraphicFramePr>
        <p:xfrm>
          <a:off x="404949" y="235131"/>
          <a:ext cx="11377748" cy="6270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0568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1" y="382743"/>
            <a:ext cx="11229702" cy="3732058"/>
          </a:xfrm>
        </p:spPr>
        <p:txBody>
          <a:bodyPr>
            <a:normAutofit/>
          </a:bodyPr>
          <a:lstStyle/>
          <a:p>
            <a:r>
              <a:rPr lang="ru-RU" sz="1800" dirty="0" err="1">
                <a:latin typeface="Times New Roman" panose="02020603050405020304" pitchFamily="18" charset="0"/>
                <a:cs typeface="Times New Roman" panose="02020603050405020304" pitchFamily="18" charset="0"/>
              </a:rPr>
              <a:t>Өзгерістерге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қолайлы</a:t>
            </a:r>
            <a:r>
              <a:rPr lang="ru-RU" sz="1800" dirty="0">
                <a:latin typeface="Times New Roman" panose="02020603050405020304" pitchFamily="18" charset="0"/>
                <a:cs typeface="Times New Roman" panose="02020603050405020304" pitchFamily="18" charset="0"/>
              </a:rPr>
              <a:t> климат </a:t>
            </a:r>
            <a:r>
              <a:rPr lang="ru-RU" sz="1800" dirty="0" err="1">
                <a:latin typeface="Times New Roman" panose="02020603050405020304" pitchFamily="18" charset="0"/>
                <a:cs typeface="Times New Roman" panose="02020603050405020304" pitchFamily="18" charset="0"/>
              </a:rPr>
              <a:t>құрудың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екінші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маңызды</a:t>
            </a:r>
            <a:r>
              <a:rPr lang="ru-RU" sz="1800" dirty="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сатысы</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бұл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қабылдау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қамқорлық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немесе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тану</a:t>
            </a:r>
            <a:r>
              <a:rPr lang="ru-RU" sz="1800" dirty="0">
                <a:latin typeface="Times New Roman" panose="02020603050405020304" pitchFamily="18" charset="0"/>
                <a:cs typeface="Times New Roman" panose="02020603050405020304" pitchFamily="18" charset="0"/>
              </a:rPr>
              <a:t> - </a:t>
            </a:r>
            <a:r>
              <a:rPr lang="ru-RU" sz="1800" dirty="0" err="1">
                <a:latin typeface="Times New Roman" panose="02020603050405020304" pitchFamily="18" charset="0"/>
                <a:cs typeface="Times New Roman" panose="02020603050405020304" pitchFamily="18" charset="0"/>
              </a:rPr>
              <a:t>сөзсіз</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қабылдау</a:t>
            </a:r>
            <a:r>
              <a:rPr lang="ru-RU" sz="1800" dirty="0">
                <a:latin typeface="Times New Roman" panose="02020603050405020304" pitchFamily="18" charset="0"/>
                <a:cs typeface="Times New Roman" panose="02020603050405020304" pitchFamily="18" charset="0"/>
              </a:rPr>
              <a:t>. Терапевт </a:t>
            </a:r>
            <a:r>
              <a:rPr lang="ru-RU" sz="1800" dirty="0" err="1">
                <a:latin typeface="Times New Roman" panose="02020603050405020304" pitchFamily="18" charset="0"/>
                <a:cs typeface="Times New Roman" panose="02020603050405020304" pitchFamily="18" charset="0"/>
              </a:rPr>
              <a:t>клиенттің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кім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екеніне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қарамастан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позитивті</a:t>
            </a:r>
            <a:r>
              <a:rPr lang="ru-RU" sz="1800" dirty="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қолдаудышы</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көзқарасты</a:t>
            </a:r>
            <a:r>
              <a:rPr lang="ru-RU" sz="1800" dirty="0" smtClean="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сезінсе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терапевтік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прогрестің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немесе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өзгерістің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ықтималдығы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жоғары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болады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Терапевттің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қабылдауы</a:t>
            </a:r>
            <a:r>
              <a:rPr lang="ru-RU" sz="1800" dirty="0">
                <a:latin typeface="Times New Roman" panose="02020603050405020304" pitchFamily="18" charset="0"/>
                <a:cs typeface="Times New Roman" panose="02020603050405020304" pitchFamily="18" charset="0"/>
              </a:rPr>
              <a:t> клиентке </a:t>
            </a:r>
            <a:r>
              <a:rPr lang="ru-RU" sz="1800" dirty="0" err="1">
                <a:latin typeface="Times New Roman" panose="02020603050405020304" pitchFamily="18" charset="0"/>
                <a:cs typeface="Times New Roman" panose="02020603050405020304" pitchFamily="18" charset="0"/>
              </a:rPr>
              <a:t>оның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кез</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келген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жақын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тәжірибесінде</a:t>
            </a:r>
            <a:r>
              <a:rPr lang="ru-RU" sz="1800" dirty="0">
                <a:latin typeface="Times New Roman" panose="02020603050405020304" pitchFamily="18" charset="0"/>
                <a:cs typeface="Times New Roman" panose="02020603050405020304" pitchFamily="18" charset="0"/>
              </a:rPr>
              <a:t> – </a:t>
            </a:r>
            <a:r>
              <a:rPr lang="ru-RU" sz="1800" dirty="0" err="1">
                <a:latin typeface="Times New Roman" panose="02020603050405020304" pitchFamily="18" charset="0"/>
                <a:cs typeface="Times New Roman" panose="02020603050405020304" pitchFamily="18" charset="0"/>
              </a:rPr>
              <a:t>ұялу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реніш</a:t>
            </a:r>
            <a:r>
              <a:rPr lang="ru-RU" sz="1800" dirty="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қорқыныш</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ашу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батылдық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сүйіспеншілік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немесе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мақтаныш</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сезімінде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болуға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мүмкіндік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беруді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қамтиды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Бұл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риясыз</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алаңдаушылық</a:t>
            </a:r>
            <a:r>
              <a:rPr lang="ru-RU" sz="1800" dirty="0">
                <a:latin typeface="Times New Roman" panose="02020603050405020304" pitchFamily="18" charset="0"/>
                <a:cs typeface="Times New Roman" panose="02020603050405020304" pitchFamily="18" charset="0"/>
              </a:rPr>
              <a:t>. Терапевт </a:t>
            </a:r>
            <a:r>
              <a:rPr lang="ru-RU" sz="1800" dirty="0" err="1">
                <a:latin typeface="Times New Roman" panose="02020603050405020304" pitchFamily="18" charset="0"/>
                <a:cs typeface="Times New Roman" panose="02020603050405020304" pitchFamily="18" charset="0"/>
              </a:rPr>
              <a:t>клиентті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шартты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түрде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емес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тұтастай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таныған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кезде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прогрестің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ықтималдығы</a:t>
            </a:r>
            <a:r>
              <a:rPr lang="ru-RU" sz="1800" dirty="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жоғары</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болады</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Қарым-қатынастың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үшінші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жеңілдететін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аспектісі</a:t>
            </a:r>
            <a:r>
              <a:rPr lang="ru-RU" sz="1800" dirty="0">
                <a:latin typeface="Times New Roman" panose="02020603050405020304" pitchFamily="18" charset="0"/>
                <a:cs typeface="Times New Roman" panose="02020603050405020304" pitchFamily="18" charset="0"/>
              </a:rPr>
              <a:t> - </a:t>
            </a:r>
            <a:r>
              <a:rPr lang="ru-RU" sz="1800" dirty="0" err="1">
                <a:latin typeface="Times New Roman" panose="02020603050405020304" pitchFamily="18" charset="0"/>
                <a:cs typeface="Times New Roman" panose="02020603050405020304" pitchFamily="18" charset="0"/>
              </a:rPr>
              <a:t>эмпатикалық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түсіну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Бұл</a:t>
            </a:r>
            <a:r>
              <a:rPr lang="ru-RU" sz="1800" dirty="0">
                <a:latin typeface="Times New Roman" panose="02020603050405020304" pitchFamily="18" charset="0"/>
                <a:cs typeface="Times New Roman" panose="02020603050405020304" pitchFamily="18" charset="0"/>
              </a:rPr>
              <a:t> терапевт </a:t>
            </a:r>
            <a:r>
              <a:rPr lang="ru-RU" sz="1800" dirty="0" err="1">
                <a:latin typeface="Times New Roman" panose="02020603050405020304" pitchFamily="18" charset="0"/>
                <a:cs typeface="Times New Roman" panose="02020603050405020304" pitchFamily="18" charset="0"/>
              </a:rPr>
              <a:t>клиенттің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бастан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кешірген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сезімдерін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жеке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мағыналарын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дәл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қабылдайтынын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осы </a:t>
            </a:r>
            <a:r>
              <a:rPr lang="ru-RU" sz="1800" dirty="0" err="1">
                <a:latin typeface="Times New Roman" panose="02020603050405020304" pitchFamily="18" charset="0"/>
                <a:cs typeface="Times New Roman" panose="02020603050405020304" pitchFamily="18" charset="0"/>
              </a:rPr>
              <a:t>қабылданған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түсінігін</a:t>
            </a:r>
            <a:r>
              <a:rPr lang="ru-RU" sz="1800" dirty="0">
                <a:latin typeface="Times New Roman" panose="02020603050405020304" pitchFamily="18" charset="0"/>
                <a:cs typeface="Times New Roman" panose="02020603050405020304" pitchFamily="18" charset="0"/>
              </a:rPr>
              <a:t> клиентке </a:t>
            </a:r>
            <a:r>
              <a:rPr lang="ru-RU" sz="1800" dirty="0" err="1">
                <a:latin typeface="Times New Roman" panose="02020603050405020304" pitchFamily="18" charset="0"/>
                <a:cs typeface="Times New Roman" panose="02020603050405020304" pitchFamily="18" charset="0"/>
              </a:rPr>
              <a:t>жеткізетінін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білдіреді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дұрысы</a:t>
            </a:r>
            <a:r>
              <a:rPr lang="ru-RU" sz="1800" dirty="0">
                <a:latin typeface="Times New Roman" panose="02020603050405020304" pitchFamily="18" charset="0"/>
                <a:cs typeface="Times New Roman" panose="02020603050405020304" pitchFamily="18" charset="0"/>
              </a:rPr>
              <a:t>, терапевт </a:t>
            </a:r>
            <a:r>
              <a:rPr lang="ru-RU" sz="1800" dirty="0" err="1">
                <a:latin typeface="Times New Roman" panose="02020603050405020304" pitchFamily="18" charset="0"/>
                <a:cs typeface="Times New Roman" panose="02020603050405020304" pitchFamily="18" charset="0"/>
              </a:rPr>
              <a:t>басқа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адамның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ішкі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әлеміне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терең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енетіні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сонша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өзі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білетін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мағыналарды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ғана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емес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тіпті</a:t>
            </a:r>
            <a:r>
              <a:rPr lang="ru-RU" sz="1800" dirty="0">
                <a:latin typeface="Times New Roman" panose="02020603050405020304" pitchFamily="18" charset="0"/>
                <a:cs typeface="Times New Roman" panose="02020603050405020304" pitchFamily="18" charset="0"/>
              </a:rPr>
              <a:t> сана </a:t>
            </a:r>
            <a:r>
              <a:rPr lang="ru-RU" sz="1800" dirty="0" err="1">
                <a:latin typeface="Times New Roman" panose="02020603050405020304" pitchFamily="18" charset="0"/>
                <a:cs typeface="Times New Roman" panose="02020603050405020304" pitchFamily="18" charset="0"/>
              </a:rPr>
              <a:t>деңгейінен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сәл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төмен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жатқан</a:t>
            </a:r>
            <a:r>
              <a:rPr lang="ru-RU" sz="1800" dirty="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мәселелерді</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да </a:t>
            </a:r>
            <a:r>
              <a:rPr lang="ru-RU" sz="1800" dirty="0" err="1">
                <a:latin typeface="Times New Roman" panose="02020603050405020304" pitchFamily="18" charset="0"/>
                <a:cs typeface="Times New Roman" panose="02020603050405020304" pitchFamily="18" charset="0"/>
              </a:rPr>
              <a:t>түсіндіре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алады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Тыңдаудың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бұл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ерекше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белсенді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түрі</a:t>
            </a:r>
            <a:r>
              <a:rPr lang="ru-RU" sz="1800" dirty="0">
                <a:latin typeface="Times New Roman" panose="02020603050405020304" pitchFamily="18" charset="0"/>
                <a:cs typeface="Times New Roman" panose="02020603050405020304" pitchFamily="18" charset="0"/>
              </a:rPr>
              <a:t> - мен </a:t>
            </a:r>
            <a:r>
              <a:rPr lang="ru-RU" sz="1800" dirty="0" err="1">
                <a:latin typeface="Times New Roman" panose="02020603050405020304" pitchFamily="18" charset="0"/>
                <a:cs typeface="Times New Roman" panose="02020603050405020304" pitchFamily="18" charset="0"/>
              </a:rPr>
              <a:t>білетін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өзгерістерге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әкелетін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күшті</a:t>
            </a:r>
            <a:r>
              <a:rPr lang="ru-RU" sz="1800" dirty="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әсерлердің</a:t>
            </a:r>
            <a:r>
              <a:rPr lang="ru-RU" sz="1800" dirty="0" smtClean="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бірі</a:t>
            </a:r>
            <a:r>
              <a:rPr lang="ru-RU" sz="1800" dirty="0">
                <a:latin typeface="Times New Roman" panose="02020603050405020304" pitchFamily="18" charset="0"/>
                <a:cs typeface="Times New Roman" panose="02020603050405020304" pitchFamily="18" charset="0"/>
              </a:rPr>
              <a:t> ».</a:t>
            </a:r>
          </a:p>
        </p:txBody>
      </p:sp>
      <p:pic>
        <p:nvPicPr>
          <p:cNvPr id="5" name="Рисунок 4"/>
          <p:cNvPicPr>
            <a:picLocks noChangeAspect="1"/>
          </p:cNvPicPr>
          <p:nvPr/>
        </p:nvPicPr>
        <p:blipFill>
          <a:blip r:embed="rId2"/>
          <a:stretch>
            <a:fillRect/>
          </a:stretch>
        </p:blipFill>
        <p:spPr>
          <a:xfrm>
            <a:off x="2560318" y="4010298"/>
            <a:ext cx="5172893" cy="2429690"/>
          </a:xfrm>
          <a:prstGeom prst="rect">
            <a:avLst/>
          </a:prstGeom>
        </p:spPr>
      </p:pic>
    </p:spTree>
    <p:extLst>
      <p:ext uri="{BB962C8B-B14F-4D97-AF65-F5344CB8AC3E}">
        <p14:creationId xmlns:p14="http://schemas.microsoft.com/office/powerpoint/2010/main" val="544816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7645" y="770709"/>
            <a:ext cx="10593977" cy="5025280"/>
          </a:xfrm>
        </p:spPr>
        <p:txBody>
          <a:bodyPr>
            <a:normAutofit/>
          </a:bodyPr>
          <a:lstStyle/>
          <a:p>
            <a:r>
              <a:rPr lang="ru-RU" sz="2000" dirty="0" err="1">
                <a:latin typeface="Times New Roman" panose="02020603050405020304" pitchFamily="18" charset="0"/>
                <a:cs typeface="Times New Roman" panose="02020603050405020304" pitchFamily="18" charset="0"/>
              </a:rPr>
              <a:t>К.Роджерс</a:t>
            </a:r>
            <a:r>
              <a:rPr lang="ru-RU" sz="2000" dirty="0">
                <a:latin typeface="Times New Roman" panose="02020603050405020304" pitchFamily="18" charset="0"/>
                <a:cs typeface="Times New Roman" panose="02020603050405020304" pitchFamily="18" charset="0"/>
              </a:rPr>
              <a:t> клиентке </a:t>
            </a:r>
            <a:r>
              <a:rPr lang="ru-RU" sz="2000" dirty="0" err="1">
                <a:latin typeface="Times New Roman" panose="02020603050405020304" pitchFamily="18" charset="0"/>
                <a:cs typeface="Times New Roman" panose="02020603050405020304" pitchFamily="18" charset="0"/>
              </a:rPr>
              <a:t>бағытталған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көзқарас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теориялық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психологиялық</a:t>
            </a:r>
            <a:r>
              <a:rPr lang="ru-RU" sz="2000" dirty="0">
                <a:latin typeface="Times New Roman" panose="02020603050405020304" pitchFamily="18" charset="0"/>
                <a:cs typeface="Times New Roman" panose="02020603050405020304" pitchFamily="18" charset="0"/>
              </a:rPr>
              <a:t> доктрина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практикалық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психотерапевтік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әдіс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емес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адамдардың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өмір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сүру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тәсілі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екенін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қайталаудан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жалықпады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болмыс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тәсілі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субъектілерінің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мінез-құлқында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санасында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тұлғасында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көрінісін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табады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болмыстың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тәсілі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дамуына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адамдар</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олардың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қарым-қатынасындағы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сындарлы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өзгерістерге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қолайлы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психологиялық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климатты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жасайды</a:t>
            </a:r>
            <a:r>
              <a:rPr lang="ru-RU" sz="2000" dirty="0">
                <a:latin typeface="Times New Roman" panose="02020603050405020304" pitchFamily="18" charset="0"/>
                <a:cs typeface="Times New Roman" panose="02020603050405020304" pitchFamily="18" charset="0"/>
              </a:rPr>
              <a:t>.</a:t>
            </a:r>
          </a:p>
          <a:p>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К.Роджерс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құндылықтар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бостандығы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тұлғасының</a:t>
            </a:r>
            <a:r>
              <a:rPr lang="ru-RU" sz="2000" dirty="0">
                <a:latin typeface="Times New Roman" panose="02020603050405020304" pitchFamily="18" charset="0"/>
                <a:cs typeface="Times New Roman" panose="02020603050405020304" pitchFamily="18" charset="0"/>
              </a:rPr>
              <a:t> идеалы </a:t>
            </a:r>
            <a:r>
              <a:rPr lang="ru-RU" sz="2000" dirty="0" err="1">
                <a:latin typeface="Times New Roman" panose="02020603050405020304" pitchFamily="18" charset="0"/>
                <a:cs typeface="Times New Roman" panose="02020603050405020304" pitchFamily="18" charset="0"/>
              </a:rPr>
              <a:t>туралы</a:t>
            </a:r>
            <a:r>
              <a:rPr lang="ru-RU" sz="2000" dirty="0">
                <a:latin typeface="Times New Roman" panose="02020603050405020304" pitchFamily="18" charset="0"/>
                <a:cs typeface="Times New Roman" panose="02020603050405020304" pitchFamily="18" charset="0"/>
              </a:rPr>
              <a:t> психология </a:t>
            </a:r>
            <a:r>
              <a:rPr lang="ru-RU" sz="2000" dirty="0" err="1">
                <a:latin typeface="Times New Roman" panose="02020603050405020304" pitchFamily="18" charset="0"/>
                <a:cs typeface="Times New Roman" panose="02020603050405020304" pitchFamily="18" charset="0"/>
              </a:rPr>
              <a:t>ғылымының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түбегейлі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мәселелерін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қарастыра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отырып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жалпы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теориялық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ұстанымдарын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тұжырымдайды</a:t>
            </a:r>
            <a:r>
              <a:rPr lang="ru-RU" sz="2000" dirty="0">
                <a:latin typeface="Times New Roman" panose="02020603050405020304" pitchFamily="18" charset="0"/>
                <a:cs typeface="Times New Roman" panose="02020603050405020304" pitchFamily="18" charset="0"/>
              </a:rPr>
              <a:t>.</a:t>
            </a:r>
          </a:p>
          <a:p>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Құндылық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түсінігіне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анықтама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бергенде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К.Роджерс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К.Моррис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ұсынған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нақты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объектілерді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таңдауда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көрінетін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тиімді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құндылықтар</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символдық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объектілерді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таңдауда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көрінетін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белгілі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құндылықтар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арасындағы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айырмашылықты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пайдаланады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Нәрестенің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мінез-құлқын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қарастыра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отырып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К.Роджерс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тиімді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мәндері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тұрақты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жүйені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құрмайды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дәл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объектілер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тікелей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қарама-қарсы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мән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мәртебесін</a:t>
            </a:r>
            <a:r>
              <a:rPr lang="ru-RU" sz="2000" dirty="0">
                <a:latin typeface="Times New Roman" panose="02020603050405020304" pitchFamily="18" charset="0"/>
                <a:cs typeface="Times New Roman" panose="02020603050405020304" pitchFamily="18" charset="0"/>
              </a:rPr>
              <a:t> ала </a:t>
            </a:r>
            <a:r>
              <a:rPr lang="ru-RU" sz="2000" dirty="0" err="1">
                <a:latin typeface="Times New Roman" panose="02020603050405020304" pitchFamily="18" charset="0"/>
                <a:cs typeface="Times New Roman" panose="02020603050405020304" pitchFamily="18" charset="0"/>
              </a:rPr>
              <a:t>алатын</a:t>
            </a:r>
            <a:r>
              <a:rPr lang="ru-RU" sz="2000" dirty="0">
                <a:latin typeface="Times New Roman" panose="02020603050405020304" pitchFamily="18" charset="0"/>
                <a:cs typeface="Times New Roman" panose="02020603050405020304" pitchFamily="18" charset="0"/>
              </a:rPr>
              <a:t> процесс </a:t>
            </a:r>
            <a:r>
              <a:rPr lang="ru-RU" sz="2000" dirty="0" err="1">
                <a:latin typeface="Times New Roman" panose="02020603050405020304" pitchFamily="18" charset="0"/>
                <a:cs typeface="Times New Roman" panose="02020603050405020304" pitchFamily="18" charset="0"/>
              </a:rPr>
              <a:t>екенін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көрсетеді</a:t>
            </a:r>
            <a:r>
              <a:rPr lang="ru-RU" sz="2000" dirty="0">
                <a:latin typeface="Times New Roman" panose="02020603050405020304" pitchFamily="18" charset="0"/>
                <a:cs typeface="Times New Roman" panose="02020603050405020304" pitchFamily="18" charset="0"/>
              </a:rPr>
              <a:t>.</a:t>
            </a:r>
          </a:p>
        </p:txBody>
      </p:sp>
      <p:sp>
        <p:nvSpPr>
          <p:cNvPr id="4" name="Дата 3"/>
          <p:cNvSpPr>
            <a:spLocks noGrp="1"/>
          </p:cNvSpPr>
          <p:nvPr>
            <p:ph type="dt" sz="half" idx="10"/>
          </p:nvPr>
        </p:nvSpPr>
        <p:spPr/>
        <p:txBody>
          <a:bodyPr/>
          <a:lstStyle/>
          <a:p>
            <a:pPr rtl="0"/>
            <a:fld id="{7EA467F0-67F1-4FFB-84D6-E0366AF5D58F}" type="datetime1">
              <a:rPr lang="ru-RU" smtClean="0"/>
              <a:t>вс 27.03.22</a:t>
            </a:fld>
            <a:endParaRPr lang="en-US"/>
          </a:p>
        </p:txBody>
      </p:sp>
    </p:spTree>
    <p:extLst>
      <p:ext uri="{BB962C8B-B14F-4D97-AF65-F5344CB8AC3E}">
        <p14:creationId xmlns:p14="http://schemas.microsoft.com/office/powerpoint/2010/main" val="4271249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827160767"/>
              </p:ext>
            </p:extLst>
          </p:nvPr>
        </p:nvGraphicFramePr>
        <p:xfrm>
          <a:off x="613953" y="561703"/>
          <a:ext cx="10894423" cy="5391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1671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929976"/>
            <a:ext cx="10058400" cy="911886"/>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ru-RU" b="1" i="1" dirty="0">
                <a:latin typeface="Times New Roman" panose="02020603050405020304" pitchFamily="18" charset="0"/>
                <a:cs typeface="Times New Roman" panose="02020603050405020304" pitchFamily="18" charset="0"/>
              </a:rPr>
              <a:t>Клиентке </a:t>
            </a:r>
            <a:r>
              <a:rPr lang="ru-RU" b="1" i="1" dirty="0" err="1">
                <a:latin typeface="Times New Roman" panose="02020603050405020304" pitchFamily="18" charset="0"/>
                <a:cs typeface="Times New Roman" panose="02020603050405020304" pitchFamily="18" charset="0"/>
              </a:rPr>
              <a:t>бағытталған</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бағыттың</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техникалары</a:t>
            </a:r>
            <a:r>
              <a:rPr lang="ru-RU" b="1" i="1" dirty="0">
                <a:latin typeface="Times New Roman" panose="02020603050405020304" pitchFamily="18" charset="0"/>
                <a:cs typeface="Times New Roman" panose="02020603050405020304" pitchFamily="18" charset="0"/>
              </a:rPr>
              <a:t> мен </a:t>
            </a:r>
            <a:r>
              <a:rPr lang="ru-RU" b="1" i="1" dirty="0" err="1">
                <a:latin typeface="Times New Roman" panose="02020603050405020304" pitchFamily="18" charset="0"/>
                <a:cs typeface="Times New Roman" panose="02020603050405020304" pitchFamily="18" charset="0"/>
              </a:rPr>
              <a:t>тәсілдері</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Autofit/>
          </a:bodyPr>
          <a:lstStyle/>
          <a:p>
            <a:r>
              <a:rPr lang="ru-RU" sz="1800" dirty="0">
                <a:latin typeface="Times New Roman" panose="02020603050405020304" pitchFamily="18" charset="0"/>
                <a:cs typeface="Times New Roman" panose="02020603050405020304" pitchFamily="18" charset="0"/>
              </a:rPr>
              <a:t>1. </a:t>
            </a:r>
            <a:r>
              <a:rPr lang="ru-RU" sz="1800" dirty="0" err="1">
                <a:latin typeface="Times New Roman" panose="02020603050405020304" pitchFamily="18" charset="0"/>
                <a:cs typeface="Times New Roman" panose="02020603050405020304" pitchFamily="18" charset="0"/>
              </a:rPr>
              <a:t>Терапиялық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сұхбат</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әдісі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жеке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психотерапияда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қолданылады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Әңгімелесу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тақырыбын</a:t>
            </a:r>
            <a:r>
              <a:rPr lang="ru-RU" sz="1800" dirty="0">
                <a:latin typeface="Times New Roman" panose="02020603050405020304" pitchFamily="18" charset="0"/>
                <a:cs typeface="Times New Roman" panose="02020603050405020304" pitchFamily="18" charset="0"/>
              </a:rPr>
              <a:t> клиент </a:t>
            </a:r>
            <a:r>
              <a:rPr lang="ru-RU" sz="1800" dirty="0" err="1">
                <a:latin typeface="Times New Roman" panose="02020603050405020304" pitchFamily="18" charset="0"/>
                <a:cs typeface="Times New Roman" panose="02020603050405020304" pitchFamily="18" charset="0"/>
              </a:rPr>
              <a:t>өзі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таңдайды</a:t>
            </a:r>
            <a:r>
              <a:rPr lang="ru-RU" sz="1800" dirty="0">
                <a:latin typeface="Times New Roman" panose="02020603050405020304" pitchFamily="18" charset="0"/>
                <a:cs typeface="Times New Roman" panose="02020603050405020304" pitchFamily="18" charset="0"/>
              </a:rPr>
              <a:t>, терапевт оны </a:t>
            </a:r>
            <a:r>
              <a:rPr lang="ru-RU" sz="1800" dirty="0" err="1">
                <a:latin typeface="Times New Roman" panose="02020603050405020304" pitchFamily="18" charset="0"/>
                <a:cs typeface="Times New Roman" panose="02020603050405020304" pitchFamily="18" charset="0"/>
              </a:rPr>
              <a:t>әңгіменің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басына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итермелей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алады</a:t>
            </a:r>
            <a:r>
              <a:rPr lang="ru-RU" sz="1800" dirty="0">
                <a:latin typeface="Times New Roman" panose="02020603050405020304" pitchFamily="18" charset="0"/>
                <a:cs typeface="Times New Roman" panose="02020603050405020304" pitchFamily="18" charset="0"/>
              </a:rPr>
              <a:t> («Мен </a:t>
            </a:r>
            <a:r>
              <a:rPr lang="ru-RU" sz="1800" dirty="0" err="1">
                <a:latin typeface="Times New Roman" panose="02020603050405020304" pitchFamily="18" charset="0"/>
                <a:cs typeface="Times New Roman" panose="02020603050405020304" pitchFamily="18" charset="0"/>
              </a:rPr>
              <a:t>бұл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сізге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қиын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екенін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сеземін</a:t>
            </a:r>
            <a:r>
              <a:rPr lang="ru-RU" sz="1800" dirty="0">
                <a:latin typeface="Times New Roman" panose="02020603050405020304" pitchFamily="18" charset="0"/>
                <a:cs typeface="Times New Roman" panose="02020603050405020304" pitchFamily="18" charset="0"/>
              </a:rPr>
              <a:t>»). Терапевт </a:t>
            </a:r>
            <a:r>
              <a:rPr lang="ru-RU" sz="1800" dirty="0" err="1">
                <a:latin typeface="Times New Roman" panose="02020603050405020304" pitchFamily="18" charset="0"/>
                <a:cs typeface="Times New Roman" panose="02020603050405020304" pitchFamily="18" charset="0"/>
              </a:rPr>
              <a:t>клиентпен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жұмыс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істеуге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түсінушілікке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қолдау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көрсетуге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дайындығын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көрсетеді</a:t>
            </a:r>
            <a:r>
              <a:rPr lang="ru-RU" sz="1800" dirty="0">
                <a:latin typeface="Times New Roman" panose="02020603050405020304" pitchFamily="18" charset="0"/>
                <a:cs typeface="Times New Roman" panose="02020603050405020304" pitchFamily="18" charset="0"/>
              </a:rPr>
              <a:t>. Терапевт </a:t>
            </a:r>
            <a:r>
              <a:rPr lang="ru-RU" sz="1800" dirty="0" err="1">
                <a:latin typeface="Times New Roman" panose="02020603050405020304" pitchFamily="18" charset="0"/>
                <a:cs typeface="Times New Roman" panose="02020603050405020304" pitchFamily="18" charset="0"/>
              </a:rPr>
              <a:t>проблеманы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емес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клиенттің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ішкі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әлемін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тәжірибесін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осында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қазір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сүйемелдейді</a:t>
            </a:r>
            <a:r>
              <a:rPr lang="ru-RU" sz="1800" dirty="0">
                <a:latin typeface="Times New Roman" panose="02020603050405020304" pitchFamily="18" charset="0"/>
                <a:cs typeface="Times New Roman" panose="02020603050405020304" pitchFamily="18" charset="0"/>
              </a:rPr>
              <a:t>. Терапевт клиент </a:t>
            </a:r>
            <a:r>
              <a:rPr lang="ru-RU" sz="1800" dirty="0" err="1">
                <a:latin typeface="Times New Roman" panose="02020603050405020304" pitchFamily="18" charset="0"/>
                <a:cs typeface="Times New Roman" panose="02020603050405020304" pitchFamily="18" charset="0"/>
              </a:rPr>
              <a:t>үшін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мәселені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тұжырымдаудан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аулақ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болады</a:t>
            </a:r>
            <a:r>
              <a:rPr lang="ru-RU" sz="1800" dirty="0">
                <a:latin typeface="Times New Roman" panose="02020603050405020304" pitchFamily="18" charset="0"/>
                <a:cs typeface="Times New Roman" panose="02020603050405020304" pitchFamily="18" charset="0"/>
              </a:rPr>
              <a:t>, оны </a:t>
            </a:r>
            <a:r>
              <a:rPr lang="ru-RU" sz="1800" dirty="0" err="1">
                <a:latin typeface="Times New Roman" panose="02020603050405020304" pitchFamily="18" charset="0"/>
                <a:cs typeface="Times New Roman" panose="02020603050405020304" pitchFamily="18" charset="0"/>
              </a:rPr>
              <a:t>мәселенің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мәніне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жеткізуді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жөн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көреді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клиенттің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тәжірибесіне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тосқауыл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қоймау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үшін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мәселені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түсіндіруге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арналған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сұрақтардан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аулақ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болады</a:t>
            </a:r>
            <a:r>
              <a:rPr lang="ru-RU" sz="1800" dirty="0">
                <a:latin typeface="Times New Roman" panose="02020603050405020304" pitchFamily="18" charset="0"/>
                <a:cs typeface="Times New Roman" panose="02020603050405020304" pitchFamily="18" charset="0"/>
              </a:rPr>
              <a:t>. Клиентке </a:t>
            </a:r>
            <a:r>
              <a:rPr lang="ru-RU" sz="1800" dirty="0" err="1">
                <a:latin typeface="Times New Roman" panose="02020603050405020304" pitchFamily="18" charset="0"/>
                <a:cs typeface="Times New Roman" panose="02020603050405020304" pitchFamily="18" charset="0"/>
              </a:rPr>
              <a:t>сұрақтар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қойылады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олар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тәжірибені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тереңдетуге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көмектеседі</a:t>
            </a:r>
            <a:r>
              <a:rPr lang="ru-RU" sz="1800" dirty="0">
                <a:latin typeface="Times New Roman" panose="02020603050405020304" pitchFamily="18" charset="0"/>
                <a:cs typeface="Times New Roman" panose="02020603050405020304" pitchFamily="18" charset="0"/>
              </a:rPr>
              <a:t>. Терапевт </a:t>
            </a:r>
            <a:r>
              <a:rPr lang="ru-RU" sz="1800" dirty="0" err="1">
                <a:latin typeface="Times New Roman" panose="02020603050405020304" pitchFamily="18" charset="0"/>
                <a:cs typeface="Times New Roman" panose="02020603050405020304" pitchFamily="18" charset="0"/>
              </a:rPr>
              <a:t>тарапынан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диагноздар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нұсқалар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интерпретациялар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алынып</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тасталады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Қатысу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рефлексиялық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тыңдау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әдістері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айна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қайталау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қолданылады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метафоралар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жалпылаулар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рұқсат</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етіледі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Терапиялық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байланыс</a:t>
            </a:r>
            <a:r>
              <a:rPr lang="ru-RU" sz="1800" dirty="0">
                <a:latin typeface="Times New Roman" panose="02020603050405020304" pitchFamily="18" charset="0"/>
                <a:cs typeface="Times New Roman" panose="02020603050405020304" pitchFamily="18" charset="0"/>
              </a:rPr>
              <a:t> клиент </a:t>
            </a:r>
            <a:r>
              <a:rPr lang="ru-RU" sz="1800" dirty="0" err="1">
                <a:latin typeface="Times New Roman" panose="02020603050405020304" pitchFamily="18" charset="0"/>
                <a:cs typeface="Times New Roman" panose="02020603050405020304" pitchFamily="18" charset="0"/>
              </a:rPr>
              <a:t>басқаратын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терапевт оны </a:t>
            </a:r>
            <a:r>
              <a:rPr lang="ru-RU" sz="1800" dirty="0" err="1">
                <a:latin typeface="Times New Roman" panose="02020603050405020304" pitchFamily="18" charset="0"/>
                <a:cs typeface="Times New Roman" panose="02020603050405020304" pitchFamily="18" charset="0"/>
              </a:rPr>
              <a:t>сүйемелдейтін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жұптардың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биіне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ұқсайды</a:t>
            </a:r>
            <a:r>
              <a:rPr lang="ru-RU" sz="1800" dirty="0">
                <a:latin typeface="Times New Roman" panose="02020603050405020304" pitchFamily="18" charset="0"/>
                <a:cs typeface="Times New Roman" panose="02020603050405020304" pitchFamily="18" charset="0"/>
              </a:rPr>
              <a:t>.</a:t>
            </a:r>
          </a:p>
        </p:txBody>
      </p:sp>
      <p:sp>
        <p:nvSpPr>
          <p:cNvPr id="4" name="Дата 3"/>
          <p:cNvSpPr>
            <a:spLocks noGrp="1"/>
          </p:cNvSpPr>
          <p:nvPr>
            <p:ph type="dt" sz="half" idx="10"/>
          </p:nvPr>
        </p:nvSpPr>
        <p:spPr/>
        <p:txBody>
          <a:bodyPr/>
          <a:lstStyle/>
          <a:p>
            <a:pPr rtl="0"/>
            <a:fld id="{7EA467F0-67F1-4FFB-84D6-E0366AF5D58F}" type="datetime1">
              <a:rPr lang="ru-RU" smtClean="0"/>
              <a:t>вс 27.03.22</a:t>
            </a:fld>
            <a:endParaRPr lang="en-US"/>
          </a:p>
        </p:txBody>
      </p:sp>
    </p:spTree>
    <p:extLst>
      <p:ext uri="{BB962C8B-B14F-4D97-AF65-F5344CB8AC3E}">
        <p14:creationId xmlns:p14="http://schemas.microsoft.com/office/powerpoint/2010/main" val="441414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Grp="1" noChangeAspect="1"/>
          </p:cNvPicPr>
          <p:nvPr>
            <p:ph type="pic" idx="1"/>
          </p:nvPr>
        </p:nvPicPr>
        <p:blipFill>
          <a:blip r:embed="rId2"/>
          <a:srcRect t="8540" b="8540"/>
          <a:stretch>
            <a:fillRect/>
          </a:stretch>
        </p:blipFill>
        <p:spPr>
          <a:prstGeom prst="rect">
            <a:avLst/>
          </a:prstGeom>
        </p:spPr>
      </p:pic>
      <p:sp>
        <p:nvSpPr>
          <p:cNvPr id="3" name="Дата 2"/>
          <p:cNvSpPr>
            <a:spLocks noGrp="1"/>
          </p:cNvSpPr>
          <p:nvPr>
            <p:ph type="dt" sz="half" idx="10"/>
          </p:nvPr>
        </p:nvSpPr>
        <p:spPr/>
        <p:txBody>
          <a:bodyPr/>
          <a:lstStyle/>
          <a:p>
            <a:pPr rtl="0"/>
            <a:fld id="{4225BED9-9D02-4AA4-868D-12B5B80D13D4}" type="datetime1">
              <a:rPr lang="ru-RU" smtClean="0"/>
              <a:t>вс 27.03.22</a:t>
            </a:fld>
            <a:endParaRPr lang="en-US" dirty="0"/>
          </a:p>
        </p:txBody>
      </p:sp>
      <p:sp>
        <p:nvSpPr>
          <p:cNvPr id="5" name="Текст 4"/>
          <p:cNvSpPr>
            <a:spLocks noGrp="1"/>
          </p:cNvSpPr>
          <p:nvPr>
            <p:ph type="body" sz="half" idx="2"/>
          </p:nvPr>
        </p:nvSpPr>
        <p:spPr>
          <a:xfrm>
            <a:off x="8477250" y="689719"/>
            <a:ext cx="3144774" cy="5930537"/>
          </a:xfrm>
        </p:spPr>
        <p:txBody>
          <a:bodyPr>
            <a:noAutofit/>
          </a:bodyPr>
          <a:lstStyle/>
          <a:p>
            <a:pPr algn="ctr"/>
            <a:r>
              <a:rPr lang="ru-RU" sz="1400" dirty="0">
                <a:latin typeface="Times New Roman" panose="02020603050405020304" pitchFamily="18" charset="0"/>
                <a:cs typeface="Times New Roman" panose="02020603050405020304" pitchFamily="18" charset="0"/>
              </a:rPr>
              <a:t>2. «</a:t>
            </a:r>
            <a:r>
              <a:rPr lang="ru-RU" sz="1400" dirty="0" err="1">
                <a:latin typeface="Times New Roman" panose="02020603050405020304" pitchFamily="18" charset="0"/>
                <a:cs typeface="Times New Roman" panose="02020603050405020304" pitchFamily="18" charset="0"/>
              </a:rPr>
              <a:t>Айна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техникасы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клиенттің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сөздерін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тәжірибесін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бейнелеуді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қамтиды</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algn="ctr"/>
            <a:r>
              <a:rPr lang="ru-RU" sz="1400" dirty="0">
                <a:latin typeface="Times New Roman" panose="02020603050405020304" pitchFamily="18" charset="0"/>
                <a:cs typeface="Times New Roman" panose="02020603050405020304" pitchFamily="18" charset="0"/>
              </a:rPr>
              <a:t>3. </a:t>
            </a:r>
            <a:r>
              <a:rPr lang="ru-RU" sz="1400" dirty="0" err="1">
                <a:latin typeface="Times New Roman" panose="02020603050405020304" pitchFamily="18" charset="0"/>
                <a:cs typeface="Times New Roman" panose="02020603050405020304" pitchFamily="18" charset="0"/>
              </a:rPr>
              <a:t>Метафоралар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әдістемесі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реттік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емдік</a:t>
            </a:r>
            <a:r>
              <a:rPr lang="ru-RU" sz="1400" dirty="0">
                <a:latin typeface="Times New Roman" panose="02020603050405020304" pitchFamily="18" charset="0"/>
                <a:cs typeface="Times New Roman" panose="02020603050405020304" pitchFamily="18" charset="0"/>
              </a:rPr>
              <a:t> элемент </a:t>
            </a:r>
            <a:r>
              <a:rPr lang="ru-RU" sz="1400" dirty="0" err="1">
                <a:latin typeface="Times New Roman" panose="02020603050405020304" pitchFamily="18" charset="0"/>
                <a:cs typeface="Times New Roman" panose="02020603050405020304" pitchFamily="18" charset="0"/>
              </a:rPr>
              <a:t>ретінде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терапияның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бүкіл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процесін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сүйемелдейтін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тұрақты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бейне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ретінде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қолданылуы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мүмкін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Егер</a:t>
            </a:r>
            <a:r>
              <a:rPr lang="ru-RU" sz="1400" dirty="0">
                <a:latin typeface="Times New Roman" panose="02020603050405020304" pitchFamily="18" charset="0"/>
                <a:cs typeface="Times New Roman" panose="02020603050405020304" pitchFamily="18" charset="0"/>
              </a:rPr>
              <a:t> метафора </a:t>
            </a:r>
            <a:r>
              <a:rPr lang="ru-RU" sz="1400" dirty="0" err="1">
                <a:latin typeface="Times New Roman" panose="02020603050405020304" pitchFamily="18" charset="0"/>
                <a:cs typeface="Times New Roman" panose="02020603050405020304" pitchFamily="18" charset="0"/>
              </a:rPr>
              <a:t>клиенттің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тәжірибесіне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сәйкес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келсе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санасының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символдық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қабатына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енуіне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клиенттің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өзі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шешім</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қабылдауына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сыртқы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шектеулер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қоятын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дүниенің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объективтік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сенімділігінен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алшақтауға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мүмкіндік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береді</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Мысалы,арты</a:t>
            </a:r>
            <a:r>
              <a:rPr lang="kk-KZ" sz="1400" dirty="0" smtClean="0">
                <a:latin typeface="Times New Roman" panose="02020603050405020304" pitchFamily="18" charset="0"/>
                <a:cs typeface="Times New Roman" panose="02020603050405020304" pitchFamily="18" charset="0"/>
              </a:rPr>
              <a:t>қ салмағы бар </a:t>
            </a:r>
            <a:r>
              <a:rPr lang="ru-RU" sz="1400" dirty="0" err="1" smtClean="0">
                <a:latin typeface="Times New Roman" panose="02020603050405020304" pitchFamily="18" charset="0"/>
                <a:cs typeface="Times New Roman" panose="02020603050405020304" pitchFamily="18" charset="0"/>
              </a:rPr>
              <a:t>әйелге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қатысты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ертегідегі</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ханзаданың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өсіп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қалыңдап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жарықты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жабатын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сүйікті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ағашына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деген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қатынасының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метафорасын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қолдануға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болады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бұл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суретте</a:t>
            </a:r>
            <a:r>
              <a:rPr lang="ru-RU" sz="1400" dirty="0">
                <a:latin typeface="Times New Roman" panose="02020603050405020304" pitchFamily="18" charset="0"/>
                <a:cs typeface="Times New Roman" panose="02020603050405020304" pitchFamily="18" charset="0"/>
              </a:rPr>
              <a:t> клиент </a:t>
            </a:r>
            <a:r>
              <a:rPr lang="ru-RU" sz="1400" dirty="0" err="1">
                <a:latin typeface="Times New Roman" panose="02020603050405020304" pitchFamily="18" charset="0"/>
                <a:cs typeface="Times New Roman" panose="02020603050405020304" pitchFamily="18" charset="0"/>
              </a:rPr>
              <a:t>кінәдан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құтылып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байсалды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пайымдай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алады</a:t>
            </a:r>
            <a:r>
              <a:rPr lang="ru-RU"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51662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70311" y="1280159"/>
            <a:ext cx="4955177" cy="4467497"/>
          </a:xfrm>
        </p:spPr>
        <p:txBody>
          <a:bodyPr>
            <a:normAutofit fontScale="92500" lnSpcReduction="20000"/>
          </a:bodyPr>
          <a:lstStyle/>
          <a:p>
            <a:r>
              <a:rPr lang="ru-RU" sz="2000" dirty="0">
                <a:latin typeface="Times New Roman" panose="02020603050405020304" pitchFamily="18" charset="0"/>
                <a:cs typeface="Times New Roman" panose="02020603050405020304" pitchFamily="18" charset="0"/>
              </a:rPr>
              <a:t>4. </a:t>
            </a:r>
            <a:r>
              <a:rPr lang="ru-RU" sz="2000" dirty="0" err="1">
                <a:latin typeface="Times New Roman" panose="02020603050405020304" pitchFamily="18" charset="0"/>
                <a:cs typeface="Times New Roman" panose="02020603050405020304" pitchFamily="18" charset="0"/>
              </a:rPr>
              <a:t>Эмпатикалық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жауаптар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әдістемесі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терапевттің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дүниені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вербализациялауын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клиенттің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өзін-өзі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қабылдауын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қамтиды</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ru-RU" sz="2000" dirty="0" err="1">
                <a:latin typeface="Times New Roman" panose="02020603050405020304" pitchFamily="18" charset="0"/>
                <a:cs typeface="Times New Roman" panose="02020603050405020304" pitchFamily="18" charset="0"/>
              </a:rPr>
              <a:t>Топтық</a:t>
            </a:r>
            <a:r>
              <a:rPr lang="ru-RU" sz="2000" dirty="0">
                <a:latin typeface="Times New Roman" panose="02020603050405020304" pitchFamily="18" charset="0"/>
                <a:cs typeface="Times New Roman" panose="02020603050405020304" pitchFamily="18" charset="0"/>
              </a:rPr>
              <a:t> психотерапия (</a:t>
            </a:r>
            <a:r>
              <a:rPr lang="ru-RU" sz="2000" dirty="0" err="1">
                <a:latin typeface="Times New Roman" panose="02020603050405020304" pitchFamily="18" charset="0"/>
                <a:cs typeface="Times New Roman" panose="02020603050405020304" pitchFamily="18" charset="0"/>
              </a:rPr>
              <a:t>кездесу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топтары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қатысушылардың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өзін-өзі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ашуына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маңызды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ойлар</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сезімдердің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рефлексиясына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зерттелуіне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қатысушыларды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өздерінің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резервтері</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шешім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қабылдау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қабілеттерін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жүзеге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асыруға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ынталандырады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басқалардың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сезімдеріне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назар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аударады</a:t>
            </a:r>
            <a:r>
              <a:rPr lang="ru-RU" sz="2000" dirty="0">
                <a:latin typeface="Times New Roman" panose="02020603050405020304" pitchFamily="18" charset="0"/>
                <a:cs typeface="Times New Roman" panose="02020603050405020304" pitchFamily="18" charset="0"/>
              </a:rPr>
              <a:t>. Топ </a:t>
            </a:r>
            <a:r>
              <a:rPr lang="ru-RU" sz="2000" dirty="0" err="1">
                <a:latin typeface="Times New Roman" panose="02020603050405020304" pitchFamily="18" charset="0"/>
                <a:cs typeface="Times New Roman" panose="02020603050405020304" pitchFamily="18" charset="0"/>
              </a:rPr>
              <a:t>сенімді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қарым-қатынас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орнатуы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жанжалдарды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зерттеуі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жанашырлық</a:t>
            </a:r>
            <a:r>
              <a:rPr lang="ru-RU" sz="2000" dirty="0">
                <a:latin typeface="Times New Roman" panose="02020603050405020304" pitchFamily="18" charset="0"/>
                <a:cs typeface="Times New Roman" panose="02020603050405020304" pitchFamily="18" charset="0"/>
              </a:rPr>
              <a:t> пен </a:t>
            </a:r>
            <a:r>
              <a:rPr lang="ru-RU" sz="2000" dirty="0" err="1">
                <a:latin typeface="Times New Roman" panose="02020603050405020304" pitchFamily="18" charset="0"/>
                <a:cs typeface="Times New Roman" panose="02020603050405020304" pitchFamily="18" charset="0"/>
              </a:rPr>
              <a:t>қолдау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көрсетуі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керек</a:t>
            </a:r>
            <a:r>
              <a:rPr lang="ru-RU" sz="2000" dirty="0">
                <a:latin typeface="Times New Roman" panose="02020603050405020304" pitchFamily="18" charset="0"/>
                <a:cs typeface="Times New Roman" panose="02020603050405020304" pitchFamily="18" charset="0"/>
              </a:rPr>
              <a:t>.</a:t>
            </a:r>
          </a:p>
          <a:p>
            <a:endParaRPr lang="ru-RU" dirty="0"/>
          </a:p>
          <a:p>
            <a:endParaRPr lang="ru-RU" dirty="0"/>
          </a:p>
        </p:txBody>
      </p:sp>
      <p:sp>
        <p:nvSpPr>
          <p:cNvPr id="4" name="Дата 3"/>
          <p:cNvSpPr>
            <a:spLocks noGrp="1"/>
          </p:cNvSpPr>
          <p:nvPr>
            <p:ph type="dt" sz="half" idx="10"/>
          </p:nvPr>
        </p:nvSpPr>
        <p:spPr/>
        <p:txBody>
          <a:bodyPr/>
          <a:lstStyle/>
          <a:p>
            <a:pPr rtl="0"/>
            <a:fld id="{7EA467F0-67F1-4FFB-84D6-E0366AF5D58F}" type="datetime1">
              <a:rPr lang="ru-RU" smtClean="0"/>
              <a:t>вс 27.03.22</a:t>
            </a:fld>
            <a:endParaRPr lang="en-US"/>
          </a:p>
        </p:txBody>
      </p:sp>
      <p:pic>
        <p:nvPicPr>
          <p:cNvPr id="5" name="Рисунок 4"/>
          <p:cNvPicPr>
            <a:picLocks noChangeAspect="1"/>
          </p:cNvPicPr>
          <p:nvPr/>
        </p:nvPicPr>
        <p:blipFill>
          <a:blip r:embed="rId2"/>
          <a:stretch>
            <a:fillRect/>
          </a:stretch>
        </p:blipFill>
        <p:spPr>
          <a:xfrm>
            <a:off x="597270" y="2037806"/>
            <a:ext cx="6229349" cy="3175634"/>
          </a:xfrm>
          <a:prstGeom prst="rect">
            <a:avLst/>
          </a:prstGeom>
        </p:spPr>
      </p:pic>
    </p:spTree>
    <p:extLst>
      <p:ext uri="{BB962C8B-B14F-4D97-AF65-F5344CB8AC3E}">
        <p14:creationId xmlns:p14="http://schemas.microsoft.com/office/powerpoint/2010/main" val="1264107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i="1" dirty="0" smtClean="0">
                <a:latin typeface="Times New Roman" panose="02020603050405020304" pitchFamily="18" charset="0"/>
                <a:cs typeface="Times New Roman" panose="02020603050405020304" pitchFamily="18" charset="0"/>
              </a:rPr>
              <a:t>Пайдаланылған әдебиеттер тізімі:</a:t>
            </a:r>
            <a:endParaRPr lang="ru-RU"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854926" y="2014194"/>
            <a:ext cx="7720148" cy="3938550"/>
          </a:xfrm>
        </p:spPr>
        <p:txBody>
          <a:bodyPr/>
          <a:lstStyle/>
          <a:p>
            <a:pPr marL="342900" indent="-342900">
              <a:buFont typeface="+mj-lt"/>
              <a:buAutoNum type="arabicPeriod"/>
            </a:pPr>
            <a:r>
              <a:rPr lang="kk-KZ" sz="1800" dirty="0" smtClean="0">
                <a:latin typeface="Times New Roman" panose="02020603050405020304" pitchFamily="18" charset="0"/>
                <a:cs typeface="Times New Roman" panose="02020603050405020304" pitchFamily="18" charset="0"/>
              </a:rPr>
              <a:t>С.Л.Соловьева-Психологическое консультирование.Справочник практического психолога.</a:t>
            </a:r>
          </a:p>
          <a:p>
            <a:pPr marL="342900" indent="-342900">
              <a:buFont typeface="+mj-lt"/>
              <a:buAutoNum type="arabicPeriod"/>
            </a:pPr>
            <a:r>
              <a:rPr lang="ru-RU" sz="1800" dirty="0">
                <a:latin typeface="Times New Roman" panose="02020603050405020304" pitchFamily="18" charset="0"/>
                <a:cs typeface="Times New Roman" panose="02020603050405020304" pitchFamily="18" charset="0"/>
              </a:rPr>
              <a:t>Карл </a:t>
            </a:r>
            <a:r>
              <a:rPr lang="ru-RU" sz="1800" dirty="0" err="1" smtClean="0">
                <a:latin typeface="Times New Roman" panose="02020603050405020304" pitchFamily="18" charset="0"/>
                <a:cs typeface="Times New Roman" panose="02020603050405020304" pitchFamily="18" charset="0"/>
              </a:rPr>
              <a:t>Роджерс</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Клиентоцентрированная</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терапия </a:t>
            </a:r>
            <a:endParaRPr lang="ru-RU" sz="1800" dirty="0" smtClean="0">
              <a:latin typeface="Times New Roman" panose="02020603050405020304" pitchFamily="18" charset="0"/>
              <a:cs typeface="Times New Roman" panose="02020603050405020304" pitchFamily="18" charset="0"/>
            </a:endParaRPr>
          </a:p>
          <a:p>
            <a:endParaRPr lang="ru-RU" dirty="0"/>
          </a:p>
          <a:p>
            <a:endParaRPr lang="ru-RU" dirty="0"/>
          </a:p>
        </p:txBody>
      </p:sp>
      <p:sp>
        <p:nvSpPr>
          <p:cNvPr id="4" name="Дата 3"/>
          <p:cNvSpPr>
            <a:spLocks noGrp="1"/>
          </p:cNvSpPr>
          <p:nvPr>
            <p:ph type="dt" sz="half" idx="10"/>
          </p:nvPr>
        </p:nvSpPr>
        <p:spPr/>
        <p:txBody>
          <a:bodyPr/>
          <a:lstStyle/>
          <a:p>
            <a:pPr rtl="0"/>
            <a:fld id="{7EA467F0-67F1-4FFB-84D6-E0366AF5D58F}" type="datetime1">
              <a:rPr lang="ru-RU" smtClean="0"/>
              <a:t>вс 27.03.22</a:t>
            </a:fld>
            <a:endParaRPr lang="en-US"/>
          </a:p>
        </p:txBody>
      </p:sp>
    </p:spTree>
    <p:extLst>
      <p:ext uri="{BB962C8B-B14F-4D97-AF65-F5344CB8AC3E}">
        <p14:creationId xmlns:p14="http://schemas.microsoft.com/office/powerpoint/2010/main" val="1826129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Рисунок 4" descr="Изображение ткани, стола, красного цвета, покрытия&#10;&#10;Автоматически созданное описание">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Прямоугольник 59">
            <a:extLst>
              <a:ext uri="{FF2B5EF4-FFF2-40B4-BE49-F238E27FC236}">
                <a16:creationId xmlns:a16="http://schemas.microsoft.com/office/drawing/2014/main"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Прямоугольник 61">
            <a:extLst>
              <a:ext uri="{FF2B5EF4-FFF2-40B4-BE49-F238E27FC236}">
                <a16:creationId xmlns:a16="http://schemas.microsoft.com/office/drawing/2014/main"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Заголовок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rtlCol="0">
            <a:noAutofit/>
          </a:bodyPr>
          <a:lstStyle/>
          <a:p>
            <a:r>
              <a:rPr lang="ru-RU" sz="3600" i="1" cap="none" dirty="0" err="1">
                <a:solidFill>
                  <a:schemeClr val="tx1"/>
                </a:solidFill>
                <a:latin typeface="Times New Roman" panose="02020603050405020304" pitchFamily="18" charset="0"/>
                <a:cs typeface="Times New Roman" panose="02020603050405020304" pitchFamily="18" charset="0"/>
              </a:rPr>
              <a:t>Назарларыңызға</a:t>
            </a:r>
            <a:r>
              <a:rPr lang="ru-RU" sz="3600" i="1" cap="none" dirty="0">
                <a:solidFill>
                  <a:schemeClr val="tx1"/>
                </a:solidFill>
                <a:latin typeface="Times New Roman" panose="02020603050405020304" pitchFamily="18" charset="0"/>
                <a:cs typeface="Times New Roman" panose="02020603050405020304" pitchFamily="18" charset="0"/>
              </a:rPr>
              <a:t> </a:t>
            </a:r>
            <a:r>
              <a:rPr lang="ru-RU" sz="3600" i="1" cap="none" dirty="0" err="1">
                <a:solidFill>
                  <a:schemeClr val="tx1"/>
                </a:solidFill>
                <a:latin typeface="Times New Roman" panose="02020603050405020304" pitchFamily="18" charset="0"/>
                <a:cs typeface="Times New Roman" panose="02020603050405020304" pitchFamily="18" charset="0"/>
              </a:rPr>
              <a:t>рахмет</a:t>
            </a:r>
            <a:r>
              <a:rPr lang="ru-RU" sz="3600" i="1" cap="none" dirty="0">
                <a:solidFill>
                  <a:schemeClr val="tx1"/>
                </a:solidFill>
                <a:latin typeface="Times New Roman" panose="02020603050405020304" pitchFamily="18" charset="0"/>
                <a:cs typeface="Times New Roman" panose="02020603050405020304" pitchFamily="18" charset="0"/>
              </a:rPr>
              <a:t>!</a:t>
            </a:r>
            <a:endParaRPr lang="ru" sz="3600" i="1" cap="none"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a:bodyPr>
          <a:lstStyle/>
          <a:p>
            <a:pPr rtl="0"/>
            <a:endParaRPr lang="ru"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29419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884534-F2D9-467F-B805-DA87682E3D6D}"/>
              </a:ext>
            </a:extLst>
          </p:cNvPr>
          <p:cNvSpPr>
            <a:spLocks noGrp="1"/>
          </p:cNvSpPr>
          <p:nvPr>
            <p:ph type="title"/>
          </p:nvPr>
        </p:nvSpPr>
        <p:spPr>
          <a:xfrm>
            <a:off x="1170039" y="457200"/>
            <a:ext cx="10058400" cy="1371600"/>
          </a:xfrm>
        </p:spPr>
        <p:txBody>
          <a:bodyPr>
            <a:normAutofit fontScale="90000"/>
          </a:bodyPr>
          <a:lstStyle/>
          <a:p>
            <a:pPr algn="ctr"/>
            <a:r>
              <a:rPr lang="ru-RU" i="1" dirty="0">
                <a:latin typeface="Times New Roman" panose="02020603050405020304" pitchFamily="18" charset="0"/>
                <a:cs typeface="Times New Roman" panose="02020603050405020304" pitchFamily="18" charset="0"/>
              </a:rPr>
              <a:t>Клиентке </a:t>
            </a:r>
            <a:r>
              <a:rPr lang="ru-RU" i="1" dirty="0" err="1">
                <a:latin typeface="Times New Roman" panose="02020603050405020304" pitchFamily="18" charset="0"/>
                <a:cs typeface="Times New Roman" panose="02020603050405020304" pitchFamily="18" charset="0"/>
              </a:rPr>
              <a:t>бағытталған</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терапияның</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негізгі</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жағдайлары</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принциптері</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және</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ондағы</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кеңес</a:t>
            </a:r>
            <a:r>
              <a:rPr lang="ru-RU" i="1" dirty="0">
                <a:latin typeface="Times New Roman" panose="02020603050405020304" pitchFamily="18" charset="0"/>
                <a:cs typeface="Times New Roman" panose="02020603050405020304" pitchFamily="18" charset="0"/>
              </a:rPr>
              <a:t> беру </a:t>
            </a:r>
            <a:r>
              <a:rPr lang="ru-RU" i="1" dirty="0" err="1">
                <a:latin typeface="Times New Roman" panose="02020603050405020304" pitchFamily="18" charset="0"/>
                <a:cs typeface="Times New Roman" panose="02020603050405020304" pitchFamily="18" charset="0"/>
              </a:rPr>
              <a:t>үрдісін</a:t>
            </a:r>
            <a:r>
              <a:rPr lang="ru-RU" i="1" dirty="0">
                <a:latin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cs typeface="Times New Roman" panose="02020603050405020304" pitchFamily="18" charset="0"/>
              </a:rPr>
              <a:t>ұйымдастыру</a:t>
            </a:r>
            <a:endParaRPr lang="ru-KZ" i="1"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A2D45C11-93D6-4670-A4E7-4A8F43AD7C84}"/>
              </a:ext>
            </a:extLst>
          </p:cNvPr>
          <p:cNvSpPr>
            <a:spLocks noGrp="1"/>
          </p:cNvSpPr>
          <p:nvPr>
            <p:ph sz="half" idx="1"/>
          </p:nvPr>
        </p:nvSpPr>
        <p:spPr>
          <a:xfrm>
            <a:off x="693174" y="2103120"/>
            <a:ext cx="5299588" cy="4297680"/>
          </a:xfrm>
        </p:spPr>
        <p:txBody>
          <a:bodyPr>
            <a:normAutofit/>
          </a:bodyPr>
          <a:lstStyle/>
          <a:p>
            <a:r>
              <a:rPr lang="ru-RU" dirty="0">
                <a:latin typeface="Times New Roman" panose="02020603050405020304" pitchFamily="18" charset="0"/>
                <a:cs typeface="Times New Roman" panose="02020603050405020304" pitchFamily="18" charset="0"/>
              </a:rPr>
              <a:t>70 </a:t>
            </a:r>
            <a:r>
              <a:rPr lang="ru-RU" dirty="0" err="1">
                <a:latin typeface="Times New Roman" panose="02020603050405020304" pitchFamily="18" charset="0"/>
                <a:cs typeface="Times New Roman" panose="02020603050405020304" pitchFamily="18" charset="0"/>
              </a:rPr>
              <a:t>жылдан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астам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уақыт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бұрын</a:t>
            </a:r>
            <a:r>
              <a:rPr lang="ru-RU" dirty="0">
                <a:latin typeface="Times New Roman" panose="02020603050405020304" pitchFamily="18" charset="0"/>
                <a:cs typeface="Times New Roman" panose="02020603050405020304" pitchFamily="18" charset="0"/>
              </a:rPr>
              <a:t> психолог Карл Роджерс </a:t>
            </a:r>
            <a:r>
              <a:rPr lang="ru-RU" dirty="0" err="1">
                <a:latin typeface="Times New Roman" panose="02020603050405020304" pitchFamily="18" charset="0"/>
                <a:cs typeface="Times New Roman" panose="02020603050405020304" pitchFamily="18" charset="0"/>
              </a:rPr>
              <a:t>сол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кездегі</a:t>
            </a:r>
            <a:r>
              <a:rPr lang="ru-RU" dirty="0">
                <a:latin typeface="Times New Roman" panose="02020603050405020304" pitchFamily="18" charset="0"/>
                <a:cs typeface="Times New Roman" panose="02020603050405020304" pitchFamily="18" charset="0"/>
              </a:rPr>
              <a:t> басым </a:t>
            </a:r>
            <a:r>
              <a:rPr lang="ru-RU" dirty="0" err="1">
                <a:latin typeface="Times New Roman" panose="02020603050405020304" pitchFamily="18" charset="0"/>
                <a:cs typeface="Times New Roman" panose="02020603050405020304" pitchFamily="18" charset="0"/>
              </a:rPr>
              <a:t>мінез-құлық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психоаналитикалық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теорияларға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қарама-қайшы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келетін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психотерапияға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жаңа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көзқарасты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енгізді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Бихевиоральды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терапиядан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айырмашылығы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Роджерстің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көзқарасы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сезім</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ойлауға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негізделген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әрекетке</a:t>
            </a:r>
            <a:r>
              <a:rPr lang="ru-RU" dirty="0">
                <a:latin typeface="Times New Roman" panose="02020603050405020304" pitchFamily="18" charset="0"/>
                <a:cs typeface="Times New Roman" panose="02020603050405020304" pitchFamily="18" charset="0"/>
              </a:rPr>
              <a:t> баса </a:t>
            </a:r>
            <a:r>
              <a:rPr lang="ru-RU" dirty="0" err="1">
                <a:latin typeface="Times New Roman" panose="02020603050405020304" pitchFamily="18" charset="0"/>
                <a:cs typeface="Times New Roman" panose="02020603050405020304" pitchFamily="18" charset="0"/>
              </a:rPr>
              <a:t>назар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аудармайды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психоанализден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айырмашылығы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бейсаналық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тілектер</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шақырулармен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айналыспайды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Алғашында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әдісін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директивті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емес</a:t>
            </a:r>
            <a:r>
              <a:rPr lang="ru-RU" dirty="0">
                <a:latin typeface="Times New Roman" panose="02020603050405020304" pitchFamily="18" charset="0"/>
                <a:cs typeface="Times New Roman" panose="02020603050405020304" pitchFamily="18" charset="0"/>
              </a:rPr>
              <a:t> терапия </a:t>
            </a:r>
            <a:r>
              <a:rPr lang="ru-RU" dirty="0" err="1">
                <a:latin typeface="Times New Roman" panose="02020603050405020304" pitchFamily="18" charset="0"/>
                <a:cs typeface="Times New Roman" panose="02020603050405020304" pitchFamily="18" charset="0"/>
              </a:rPr>
              <a:t>деп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кейінірек</a:t>
            </a:r>
            <a:r>
              <a:rPr lang="ru-RU" dirty="0">
                <a:latin typeface="Times New Roman" panose="02020603050405020304" pitchFamily="18" charset="0"/>
                <a:cs typeface="Times New Roman" panose="02020603050405020304" pitchFamily="18" charset="0"/>
              </a:rPr>
              <a:t> – клиентке </a:t>
            </a:r>
            <a:r>
              <a:rPr lang="ru-RU" dirty="0" err="1">
                <a:latin typeface="Times New Roman" panose="02020603050405020304" pitchFamily="18" charset="0"/>
                <a:cs typeface="Times New Roman" panose="02020603050405020304" pitchFamily="18" charset="0"/>
              </a:rPr>
              <a:t>бағытталған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тұлғаға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бағытталған</a:t>
            </a:r>
            <a:r>
              <a:rPr lang="ru-RU" dirty="0">
                <a:latin typeface="Times New Roman" panose="02020603050405020304" pitchFamily="18" charset="0"/>
                <a:cs typeface="Times New Roman" panose="02020603050405020304" pitchFamily="18" charset="0"/>
              </a:rPr>
              <a:t> терапия.</a:t>
            </a:r>
            <a:endParaRPr lang="ru-KZ" dirty="0">
              <a:latin typeface="Times New Roman" panose="02020603050405020304" pitchFamily="18" charset="0"/>
              <a:cs typeface="Times New Roman" panose="02020603050405020304" pitchFamily="18" charset="0"/>
            </a:endParaRPr>
          </a:p>
        </p:txBody>
      </p:sp>
      <p:sp>
        <p:nvSpPr>
          <p:cNvPr id="6" name="Объект 5">
            <a:extLst>
              <a:ext uri="{FF2B5EF4-FFF2-40B4-BE49-F238E27FC236}">
                <a16:creationId xmlns:a16="http://schemas.microsoft.com/office/drawing/2014/main" id="{2433E435-5CDD-4DBB-9660-0E0324A3D4FB}"/>
              </a:ext>
            </a:extLst>
          </p:cNvPr>
          <p:cNvSpPr>
            <a:spLocks noGrp="1"/>
          </p:cNvSpPr>
          <p:nvPr>
            <p:ph sz="half" idx="2"/>
          </p:nvPr>
        </p:nvSpPr>
        <p:spPr>
          <a:xfrm>
            <a:off x="5992762" y="2103120"/>
            <a:ext cx="5761703" cy="4297680"/>
          </a:xfrm>
        </p:spPr>
        <p:txBody>
          <a:bodyPr>
            <a:normAutofit/>
          </a:bodyPr>
          <a:lstStyle/>
          <a:p>
            <a:r>
              <a:rPr lang="ru-RU" dirty="0" err="1" smtClean="0">
                <a:latin typeface="Times New Roman" panose="02020603050405020304" pitchFamily="18" charset="0"/>
                <a:cs typeface="Times New Roman" panose="02020603050405020304" pitchFamily="18" charset="0"/>
              </a:rPr>
              <a:t>Роджерстің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бағытын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ұстанатын</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терапевттер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сұрақ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қоймайды</a:t>
            </a:r>
            <a:r>
              <a:rPr lang="ru-RU" dirty="0">
                <a:latin typeface="Times New Roman" panose="02020603050405020304" pitchFamily="18" charset="0"/>
                <a:cs typeface="Times New Roman" panose="02020603050405020304" pitchFamily="18" charset="0"/>
              </a:rPr>
              <a:t>, диагноз </a:t>
            </a:r>
            <a:r>
              <a:rPr lang="ru-RU" dirty="0" err="1">
                <a:latin typeface="Times New Roman" panose="02020603050405020304" pitchFamily="18" charset="0"/>
                <a:cs typeface="Times New Roman" panose="02020603050405020304" pitchFamily="18" charset="0"/>
              </a:rPr>
              <a:t>қоймайды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психологиялық</a:t>
            </a:r>
            <a:r>
              <a:rPr lang="ru-RU" dirty="0">
                <a:latin typeface="Times New Roman" panose="02020603050405020304" pitchFamily="18" charset="0"/>
                <a:cs typeface="Times New Roman" panose="02020603050405020304" pitchFamily="18" charset="0"/>
              </a:rPr>
              <a:t> тест </a:t>
            </a:r>
            <a:r>
              <a:rPr lang="ru-RU" dirty="0" err="1">
                <a:latin typeface="Times New Roman" panose="02020603050405020304" pitchFamily="18" charset="0"/>
                <a:cs typeface="Times New Roman" panose="02020603050405020304" pitchFamily="18" charset="0"/>
              </a:rPr>
              <a:t>сұрамайды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клиентті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бағаламайды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мақтамайды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пікірін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білдірмейді</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Клиенттерге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терапевтік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қарым-қатынасты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өзінше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пайдалана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отырып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қарқынымен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әңгімелер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айтуға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мүмкіндік</a:t>
            </a:r>
            <a:r>
              <a:rPr lang="ru-RU" dirty="0">
                <a:latin typeface="Times New Roman" panose="02020603050405020304" pitchFamily="18" charset="0"/>
                <a:cs typeface="Times New Roman" panose="02020603050405020304" pitchFamily="18" charset="0"/>
              </a:rPr>
              <a:t> беру </a:t>
            </a:r>
            <a:r>
              <a:rPr lang="ru-RU" dirty="0" err="1">
                <a:latin typeface="Times New Roman" panose="02020603050405020304" pitchFamily="18" charset="0"/>
                <a:cs typeface="Times New Roman" panose="02020603050405020304" pitchFamily="18" charset="0"/>
              </a:rPr>
              <a:t>ғана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қалады</a:t>
            </a:r>
            <a:r>
              <a:rPr lang="ru-RU" dirty="0">
                <a:latin typeface="Times New Roman" panose="02020603050405020304" pitchFamily="18" charset="0"/>
                <a:cs typeface="Times New Roman" panose="02020603050405020304" pitchFamily="18" charset="0"/>
              </a:rPr>
              <a:t>. Терапевт </a:t>
            </a:r>
            <a:r>
              <a:rPr lang="ru-RU" dirty="0" err="1">
                <a:latin typeface="Times New Roman" panose="02020603050405020304" pitchFamily="18" charset="0"/>
                <a:cs typeface="Times New Roman" panose="02020603050405020304" pitchFamily="18" charset="0"/>
              </a:rPr>
              <a:t>бағыттарды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көрсетпей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шешімдер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ұсынбай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рефлексиялық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тыңдау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үлгісін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ұсынады</a:t>
            </a:r>
            <a:r>
              <a:rPr lang="ru-RU" dirty="0">
                <a:latin typeface="Times New Roman" panose="02020603050405020304" pitchFamily="18" charset="0"/>
                <a:cs typeface="Times New Roman" panose="02020603050405020304" pitchFamily="18" charset="0"/>
              </a:rPr>
              <a:t>. Роджерс </a:t>
            </a:r>
            <a:r>
              <a:rPr lang="ru-RU" dirty="0" err="1">
                <a:latin typeface="Times New Roman" panose="02020603050405020304" pitchFamily="18" charset="0"/>
                <a:cs typeface="Times New Roman" panose="02020603050405020304" pitchFamily="18" charset="0"/>
              </a:rPr>
              <a:t>емделетін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пассивті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емес</a:t>
            </a:r>
            <a:r>
              <a:rPr lang="ru-RU" dirty="0">
                <a:latin typeface="Times New Roman" panose="02020603050405020304" pitchFamily="18" charset="0"/>
                <a:cs typeface="Times New Roman" panose="02020603050405020304" pitchFamily="18" charset="0"/>
              </a:rPr>
              <a:t>, ал терапевт авторитет </a:t>
            </a:r>
            <a:r>
              <a:rPr lang="ru-RU" dirty="0" err="1">
                <a:latin typeface="Times New Roman" panose="02020603050405020304" pitchFamily="18" charset="0"/>
                <a:cs typeface="Times New Roman" panose="02020603050405020304" pitchFamily="18" charset="0"/>
              </a:rPr>
              <a:t>емес</a:t>
            </a:r>
            <a:r>
              <a:rPr lang="ru-RU" dirty="0">
                <a:latin typeface="Times New Roman" panose="02020603050405020304" pitchFamily="18" charset="0"/>
                <a:cs typeface="Times New Roman" panose="02020603050405020304" pitchFamily="18" charset="0"/>
              </a:rPr>
              <a:t>, агент </a:t>
            </a:r>
            <a:r>
              <a:rPr lang="ru-RU" dirty="0" err="1">
                <a:latin typeface="Times New Roman" panose="02020603050405020304" pitchFamily="18" charset="0"/>
                <a:cs typeface="Times New Roman" panose="02020603050405020304" pitchFamily="18" charset="0"/>
              </a:rPr>
              <a:t>екенін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атап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өтіп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қарым-қатынастарды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дәрежеде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орнату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пациенттен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гөрі</a:t>
            </a:r>
            <a:r>
              <a:rPr lang="ru-RU" dirty="0">
                <a:latin typeface="Times New Roman" panose="02020603050405020304" pitchFamily="18" charset="0"/>
                <a:cs typeface="Times New Roman" panose="02020603050405020304" pitchFamily="18" charset="0"/>
              </a:rPr>
              <a:t> «клиент» </a:t>
            </a:r>
            <a:r>
              <a:rPr lang="ru-RU" dirty="0" err="1">
                <a:latin typeface="Times New Roman" panose="02020603050405020304" pitchFamily="18" charset="0"/>
                <a:cs typeface="Times New Roman" panose="02020603050405020304" pitchFamily="18" charset="0"/>
              </a:rPr>
              <a:t>терминін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қолдануды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кеңінен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насихаттады</a:t>
            </a:r>
            <a:r>
              <a:rPr lang="ru-RU" dirty="0">
                <a:latin typeface="Times New Roman" panose="02020603050405020304" pitchFamily="18" charset="0"/>
                <a:cs typeface="Times New Roman" panose="02020603050405020304" pitchFamily="18" charset="0"/>
              </a:rPr>
              <a:t>.</a:t>
            </a:r>
            <a:endParaRPr lang="ru-KZ" dirty="0">
              <a:latin typeface="Times New Roman" panose="02020603050405020304" pitchFamily="18" charset="0"/>
              <a:cs typeface="Times New Roman" panose="02020603050405020304" pitchFamily="18" charset="0"/>
            </a:endParaRPr>
          </a:p>
        </p:txBody>
      </p:sp>
      <p:sp>
        <p:nvSpPr>
          <p:cNvPr id="4" name="Дата 3">
            <a:extLst>
              <a:ext uri="{FF2B5EF4-FFF2-40B4-BE49-F238E27FC236}">
                <a16:creationId xmlns:a16="http://schemas.microsoft.com/office/drawing/2014/main" id="{7D4ABAC8-5DFC-4572-8C9C-2A5E299451F0}"/>
              </a:ext>
            </a:extLst>
          </p:cNvPr>
          <p:cNvSpPr>
            <a:spLocks noGrp="1"/>
          </p:cNvSpPr>
          <p:nvPr>
            <p:ph type="dt" sz="half" idx="10"/>
          </p:nvPr>
        </p:nvSpPr>
        <p:spPr/>
        <p:txBody>
          <a:bodyPr/>
          <a:lstStyle/>
          <a:p>
            <a:pPr rtl="0"/>
            <a:fld id="{7EA467F0-67F1-4FFB-84D6-E0366AF5D58F}" type="datetime1">
              <a:rPr lang="ru-RU" smtClean="0"/>
              <a:t>вс 27.03.22</a:t>
            </a:fld>
            <a:endParaRPr lang="en-US"/>
          </a:p>
        </p:txBody>
      </p:sp>
    </p:spTree>
    <p:extLst>
      <p:ext uri="{BB962C8B-B14F-4D97-AF65-F5344CB8AC3E}">
        <p14:creationId xmlns:p14="http://schemas.microsoft.com/office/powerpoint/2010/main" val="2582097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613AA3E-9FF5-4DCF-9B96-0C47014A8480}"/>
              </a:ext>
            </a:extLst>
          </p:cNvPr>
          <p:cNvSpPr>
            <a:spLocks noGrp="1"/>
          </p:cNvSpPr>
          <p:nvPr>
            <p:ph type="title"/>
          </p:nvPr>
        </p:nvSpPr>
        <p:spPr>
          <a:xfrm>
            <a:off x="8458200" y="339214"/>
            <a:ext cx="3161963" cy="1645920"/>
          </a:xfrm>
        </p:spPr>
        <p:txBody>
          <a:bodyPr>
            <a:normAutofit fontScale="90000"/>
          </a:bodyPr>
          <a:lstStyle/>
          <a:p>
            <a:r>
              <a:rPr lang="kk-KZ" sz="3600" b="1" i="1" dirty="0">
                <a:solidFill>
                  <a:schemeClr val="accent1">
                    <a:lumMod val="50000"/>
                  </a:schemeClr>
                </a:solidFill>
                <a:latin typeface="Times New Roman" panose="02020603050405020304" pitchFamily="18" charset="0"/>
                <a:cs typeface="Times New Roman" panose="02020603050405020304" pitchFamily="18" charset="0"/>
              </a:rPr>
              <a:t>Мақсаттары мен міндеттері</a:t>
            </a:r>
            <a:endParaRPr lang="ru-KZ" sz="36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Объект 5">
            <a:extLst>
              <a:ext uri="{FF2B5EF4-FFF2-40B4-BE49-F238E27FC236}">
                <a16:creationId xmlns:a16="http://schemas.microsoft.com/office/drawing/2014/main" id="{A3ED8343-15A5-4D83-A1D8-80B951FF8EF1}"/>
              </a:ext>
            </a:extLst>
          </p:cNvPr>
          <p:cNvSpPr>
            <a:spLocks noGrp="1"/>
          </p:cNvSpPr>
          <p:nvPr>
            <p:ph idx="1"/>
          </p:nvPr>
        </p:nvSpPr>
        <p:spPr>
          <a:xfrm>
            <a:off x="362388" y="1162174"/>
            <a:ext cx="7403691" cy="5909187"/>
          </a:xfrm>
        </p:spPr>
        <p:txBody>
          <a:bodyPr>
            <a:normAutofit/>
          </a:bodyPr>
          <a:lstStyle/>
          <a:p>
            <a:r>
              <a:rPr lang="ru-RU" sz="2400" b="1" i="1" dirty="0">
                <a:solidFill>
                  <a:srgbClr val="00B050"/>
                </a:solidFill>
                <a:latin typeface="Times New Roman" panose="02020603050405020304" pitchFamily="18" charset="0"/>
                <a:cs typeface="Times New Roman" panose="02020603050405020304" pitchFamily="18" charset="0"/>
              </a:rPr>
              <a:t>Клиентке </a:t>
            </a:r>
            <a:r>
              <a:rPr lang="ru-RU" sz="2400" b="1" i="1" dirty="0" err="1">
                <a:solidFill>
                  <a:srgbClr val="00B050"/>
                </a:solidFill>
                <a:latin typeface="Times New Roman" panose="02020603050405020304" pitchFamily="18" charset="0"/>
                <a:cs typeface="Times New Roman" panose="02020603050405020304" pitchFamily="18" charset="0"/>
              </a:rPr>
              <a:t>бағытталған</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терапевттер</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өз</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клиенттерінің</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көзқарасы</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бойынша</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әлемнің</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қалай</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көрінетінін</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түсінуге</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тырысады</a:t>
            </a:r>
            <a:r>
              <a:rPr lang="ru-RU" sz="2400" b="1" i="1" dirty="0">
                <a:solidFill>
                  <a:srgbClr val="00B050"/>
                </a:solidFill>
                <a:latin typeface="Times New Roman" panose="02020603050405020304" pitchFamily="18" charset="0"/>
                <a:cs typeface="Times New Roman" panose="02020603050405020304" pitchFamily="18" charset="0"/>
              </a:rPr>
              <a:t>. Принцип - </a:t>
            </a:r>
            <a:r>
              <a:rPr lang="ru-RU" sz="2400" b="1" i="1" dirty="0" err="1">
                <a:solidFill>
                  <a:srgbClr val="00B050"/>
                </a:solidFill>
                <a:latin typeface="Times New Roman" panose="02020603050405020304" pitchFamily="18" charset="0"/>
                <a:cs typeface="Times New Roman" panose="02020603050405020304" pitchFamily="18" charset="0"/>
              </a:rPr>
              <a:t>психологтан</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гөрі</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клиенттердің</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өздері</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туралы</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көбірек</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білуі</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Оларға</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нұсқау</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немесе</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сарапшы</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даналығы</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қажет</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емес</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Оның</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орнына</a:t>
            </a:r>
            <a:r>
              <a:rPr lang="ru-RU" sz="2400" b="1" i="1" dirty="0">
                <a:solidFill>
                  <a:srgbClr val="00B050"/>
                </a:solidFill>
                <a:latin typeface="Times New Roman" panose="02020603050405020304" pitchFamily="18" charset="0"/>
                <a:cs typeface="Times New Roman" panose="02020603050405020304" pitchFamily="18" charset="0"/>
              </a:rPr>
              <a:t> клиницист </a:t>
            </a:r>
            <a:r>
              <a:rPr lang="ru-RU" sz="2400" b="1" i="1" dirty="0" err="1">
                <a:solidFill>
                  <a:srgbClr val="00B050"/>
                </a:solidFill>
                <a:latin typeface="Times New Roman" panose="02020603050405020304" pitchFamily="18" charset="0"/>
                <a:cs typeface="Times New Roman" panose="02020603050405020304" pitchFamily="18" charset="0"/>
              </a:rPr>
              <a:t>клиенттер</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өздерінің</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ағымдағы</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ойлары</a:t>
            </a:r>
            <a:r>
              <a:rPr lang="ru-RU" sz="2400" b="1" i="1" dirty="0">
                <a:solidFill>
                  <a:srgbClr val="00B050"/>
                </a:solidFill>
                <a:latin typeface="Times New Roman" panose="02020603050405020304" pitchFamily="18" charset="0"/>
                <a:cs typeface="Times New Roman" panose="02020603050405020304" pitchFamily="18" charset="0"/>
              </a:rPr>
              <a:t> мен </a:t>
            </a:r>
            <a:r>
              <a:rPr lang="ru-RU" sz="2400" b="1" i="1" dirty="0" err="1">
                <a:solidFill>
                  <a:srgbClr val="00B050"/>
                </a:solidFill>
                <a:latin typeface="Times New Roman" panose="02020603050405020304" pitchFamily="18" charset="0"/>
                <a:cs typeface="Times New Roman" panose="02020603050405020304" pitchFamily="18" charset="0"/>
              </a:rPr>
              <a:t>сезімдерін</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түсінетініне</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және</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сотталмайтынына</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сенімділікпен</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жеткізе</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алатын</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ортаны</a:t>
            </a:r>
            <a:r>
              <a:rPr lang="ru-RU" sz="2400" b="1" i="1" dirty="0">
                <a:solidFill>
                  <a:srgbClr val="00B050"/>
                </a:solidFill>
                <a:latin typeface="Times New Roman" panose="02020603050405020304" pitchFamily="18" charset="0"/>
                <a:cs typeface="Times New Roman" panose="02020603050405020304" pitchFamily="18" charset="0"/>
              </a:rPr>
              <a:t> </a:t>
            </a:r>
            <a:r>
              <a:rPr lang="ru-RU" sz="2400" b="1" i="1" dirty="0" err="1">
                <a:solidFill>
                  <a:srgbClr val="00B050"/>
                </a:solidFill>
                <a:latin typeface="Times New Roman" panose="02020603050405020304" pitchFamily="18" charset="0"/>
                <a:cs typeface="Times New Roman" panose="02020603050405020304" pitchFamily="18" charset="0"/>
              </a:rPr>
              <a:t>құруы</a:t>
            </a:r>
            <a:r>
              <a:rPr lang="ru-RU" sz="2400" b="1" i="1" dirty="0">
                <a:solidFill>
                  <a:srgbClr val="00B050"/>
                </a:solidFill>
                <a:latin typeface="Times New Roman" panose="02020603050405020304" pitchFamily="18" charset="0"/>
                <a:cs typeface="Times New Roman" panose="02020603050405020304" pitchFamily="18" charset="0"/>
              </a:rPr>
              <a:t> керек.</a:t>
            </a:r>
            <a:endParaRPr lang="ru-KZ" sz="2400" b="1" i="1" dirty="0">
              <a:solidFill>
                <a:srgbClr val="00B050"/>
              </a:solidFill>
              <a:latin typeface="Times New Roman" panose="02020603050405020304" pitchFamily="18" charset="0"/>
              <a:cs typeface="Times New Roman" panose="02020603050405020304" pitchFamily="18" charset="0"/>
            </a:endParaRPr>
          </a:p>
        </p:txBody>
      </p:sp>
      <p:sp>
        <p:nvSpPr>
          <p:cNvPr id="7" name="Текст 6">
            <a:extLst>
              <a:ext uri="{FF2B5EF4-FFF2-40B4-BE49-F238E27FC236}">
                <a16:creationId xmlns:a16="http://schemas.microsoft.com/office/drawing/2014/main" id="{115EDF19-C425-456E-92FD-CD7792C014B5}"/>
              </a:ext>
            </a:extLst>
          </p:cNvPr>
          <p:cNvSpPr>
            <a:spLocks noGrp="1"/>
          </p:cNvSpPr>
          <p:nvPr>
            <p:ph type="body" sz="half" idx="2"/>
          </p:nvPr>
        </p:nvSpPr>
        <p:spPr/>
        <p:txBody>
          <a:bodyPr/>
          <a:lstStyle/>
          <a:p>
            <a:endParaRPr lang="ru-KZ" dirty="0"/>
          </a:p>
        </p:txBody>
      </p:sp>
      <p:sp>
        <p:nvSpPr>
          <p:cNvPr id="4" name="Дата 3">
            <a:extLst>
              <a:ext uri="{FF2B5EF4-FFF2-40B4-BE49-F238E27FC236}">
                <a16:creationId xmlns:a16="http://schemas.microsoft.com/office/drawing/2014/main" id="{EAFD3D4F-C878-DE4A-A281-7581AB696426}"/>
              </a:ext>
            </a:extLst>
          </p:cNvPr>
          <p:cNvSpPr>
            <a:spLocks noGrp="1"/>
          </p:cNvSpPr>
          <p:nvPr>
            <p:ph type="dt" sz="half" idx="10"/>
          </p:nvPr>
        </p:nvSpPr>
        <p:spPr/>
        <p:txBody>
          <a:bodyPr/>
          <a:lstStyle/>
          <a:p>
            <a:pPr rtl="0"/>
            <a:fld id="{7EA467F0-67F1-4FFB-84D6-E0366AF5D58F}" type="datetime1">
              <a:rPr lang="ru-RU" smtClean="0"/>
              <a:t>вс 27.03.22</a:t>
            </a:fld>
            <a:endParaRPr lang="en-US"/>
          </a:p>
        </p:txBody>
      </p:sp>
      <p:pic>
        <p:nvPicPr>
          <p:cNvPr id="9" name="Рисунок 8">
            <a:extLst>
              <a:ext uri="{FF2B5EF4-FFF2-40B4-BE49-F238E27FC236}">
                <a16:creationId xmlns:a16="http://schemas.microsoft.com/office/drawing/2014/main" id="{970D1969-48BA-4367-A409-6CCC2A5D3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2253312"/>
            <a:ext cx="3161963" cy="4265474"/>
          </a:xfrm>
          <a:prstGeom prst="rect">
            <a:avLst/>
          </a:prstGeom>
        </p:spPr>
      </p:pic>
    </p:spTree>
    <p:extLst>
      <p:ext uri="{BB962C8B-B14F-4D97-AF65-F5344CB8AC3E}">
        <p14:creationId xmlns:p14="http://schemas.microsoft.com/office/powerpoint/2010/main" val="612242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0895EA-02F1-4DA0-95AF-F325B02DBF6A}"/>
              </a:ext>
            </a:extLst>
          </p:cNvPr>
          <p:cNvSpPr>
            <a:spLocks noGrp="1"/>
          </p:cNvSpPr>
          <p:nvPr>
            <p:ph type="title"/>
          </p:nvPr>
        </p:nvSpPr>
        <p:spPr/>
        <p:txBody>
          <a:bodyPr/>
          <a:lstStyle/>
          <a:p>
            <a:r>
              <a:rPr lang="kk-KZ" b="1" dirty="0">
                <a:latin typeface="Times New Roman" panose="02020603050405020304" pitchFamily="18" charset="0"/>
                <a:cs typeface="Times New Roman" panose="02020603050405020304" pitchFamily="18" charset="0"/>
              </a:rPr>
              <a:t>Терапиялық негізгі жағдайлар</a:t>
            </a:r>
            <a:endParaRPr lang="ru-KZ"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D92BDF1C-1739-42EE-9DD3-1AFAD330042D}"/>
              </a:ext>
            </a:extLst>
          </p:cNvPr>
          <p:cNvSpPr>
            <a:spLocks noGrp="1"/>
          </p:cNvSpPr>
          <p:nvPr>
            <p:ph idx="1"/>
          </p:nvPr>
        </p:nvSpPr>
        <p:spPr>
          <a:xfrm>
            <a:off x="176981" y="191729"/>
            <a:ext cx="7787147" cy="6489289"/>
          </a:xfrm>
        </p:spPr>
        <p:txBody>
          <a:bodyPr>
            <a:normAutofit lnSpcReduction="10000"/>
          </a:bodyPr>
          <a:lstStyle/>
          <a:p>
            <a:r>
              <a:rPr lang="ru-RU" b="1" i="1" dirty="0" err="1">
                <a:latin typeface="Times New Roman" panose="02020603050405020304" pitchFamily="18" charset="0"/>
                <a:cs typeface="Times New Roman" panose="02020603050405020304" pitchFamily="18" charset="0"/>
              </a:rPr>
              <a:t>Байланыс</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Психологиялық</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байланыс</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деп</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оған</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қатысушы</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адамдар</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бір-біріне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эмоционалды</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түрде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әсер</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ететін</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қарқынды</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тәжірибелі</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қарым-қатынасты</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айтады.Клиент</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сәйкессіздік</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жағдайында</a:t>
            </a:r>
            <a:r>
              <a:rPr lang="ru-RU" b="1" i="1" dirty="0">
                <a:latin typeface="Times New Roman" panose="02020603050405020304" pitchFamily="18" charset="0"/>
                <a:cs typeface="Times New Roman" panose="02020603050405020304" pitchFamily="18" charset="0"/>
              </a:rPr>
              <a:t>, ал терапевт </a:t>
            </a:r>
            <a:r>
              <a:rPr lang="ru-RU" b="1" i="1" dirty="0" err="1">
                <a:latin typeface="Times New Roman" panose="02020603050405020304" pitchFamily="18" charset="0"/>
                <a:cs typeface="Times New Roman" panose="02020603050405020304" pitchFamily="18" charset="0"/>
              </a:rPr>
              <a:t>сәйкестік</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күйінде</a:t>
            </a:r>
            <a:r>
              <a:rPr lang="ru-RU" b="1" i="1" dirty="0">
                <a:latin typeface="Times New Roman" panose="02020603050405020304" pitchFamily="18" charset="0"/>
                <a:cs typeface="Times New Roman" panose="02020603050405020304" pitchFamily="18" charset="0"/>
              </a:rPr>
              <a:t>. Терапевт </a:t>
            </a:r>
            <a:r>
              <a:rPr lang="ru-RU" b="1" i="1" dirty="0" err="1">
                <a:latin typeface="Times New Roman" panose="02020603050405020304" pitchFamily="18" charset="0"/>
                <a:cs typeface="Times New Roman" panose="02020603050405020304" pitchFamily="18" charset="0"/>
              </a:rPr>
              <a:t>үшін</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өзінің</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ішкі</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тәжірибесін</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тани</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білу</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және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оларды</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терапевтік</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қарым-қатынаста</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айқын</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түрде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көрсете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білу</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өте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маңызды</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Бұл</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оған</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рөл</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ойнауға</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немесе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қасбет</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көрсетуге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мүмкіндік</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бермейді</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Сонымен</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қатар</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егер</a:t>
            </a:r>
            <a:r>
              <a:rPr lang="ru-RU" b="1" i="1" dirty="0">
                <a:latin typeface="Times New Roman" panose="02020603050405020304" pitchFamily="18" charset="0"/>
                <a:cs typeface="Times New Roman" panose="02020603050405020304" pitchFamily="18" charset="0"/>
              </a:rPr>
              <a:t> клиент </a:t>
            </a:r>
            <a:r>
              <a:rPr lang="ru-RU" b="1" i="1" dirty="0" err="1">
                <a:latin typeface="Times New Roman" panose="02020603050405020304" pitchFamily="18" charset="0"/>
                <a:cs typeface="Times New Roman" panose="02020603050405020304" pitchFamily="18" charset="0"/>
              </a:rPr>
              <a:t>қазірдің</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өзінде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сәйкес</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болса</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онда</a:t>
            </a:r>
            <a:r>
              <a:rPr lang="ru-RU" b="1" i="1" dirty="0">
                <a:latin typeface="Times New Roman" panose="02020603050405020304" pitchFamily="18" charset="0"/>
                <a:cs typeface="Times New Roman" panose="02020603050405020304" pitchFamily="18" charset="0"/>
              </a:rPr>
              <a:t> терапия </a:t>
            </a:r>
            <a:r>
              <a:rPr lang="ru-RU" b="1" i="1" dirty="0" err="1">
                <a:latin typeface="Times New Roman" panose="02020603050405020304" pitchFamily="18" charset="0"/>
                <a:cs typeface="Times New Roman" panose="02020603050405020304" pitchFamily="18" charset="0"/>
              </a:rPr>
              <a:t>мағынасы</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болмайды</a:t>
            </a:r>
            <a:r>
              <a:rPr lang="ru-RU" b="1" i="1" dirty="0">
                <a:latin typeface="Times New Roman" panose="02020603050405020304" pitchFamily="18" charset="0"/>
                <a:cs typeface="Times New Roman" panose="02020603050405020304" pitchFamily="18" charset="0"/>
              </a:rPr>
              <a:t>.</a:t>
            </a:r>
          </a:p>
          <a:p>
            <a:r>
              <a:rPr lang="ru-RU" b="1" i="1" dirty="0">
                <a:latin typeface="Times New Roman" panose="02020603050405020304" pitchFamily="18" charset="0"/>
                <a:cs typeface="Times New Roman" panose="02020603050405020304" pitchFamily="18" charset="0"/>
              </a:rPr>
              <a:t>Терапевт </a:t>
            </a:r>
            <a:r>
              <a:rPr lang="ru-RU" b="1" i="1" dirty="0" err="1">
                <a:latin typeface="Times New Roman" panose="02020603050405020304" pitchFamily="18" charset="0"/>
                <a:cs typeface="Times New Roman" panose="02020603050405020304" pitchFamily="18" charset="0"/>
              </a:rPr>
              <a:t>клиенттің</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жеке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басын</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сөзсіз</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қабылдауды</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сезінеді</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Шын</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мәнінде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бұл</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жерде</a:t>
            </a:r>
            <a:r>
              <a:rPr lang="ru-RU" b="1" i="1" dirty="0">
                <a:latin typeface="Times New Roman" panose="02020603050405020304" pitchFamily="18" charset="0"/>
                <a:cs typeface="Times New Roman" panose="02020603050405020304" pitchFamily="18" charset="0"/>
              </a:rPr>
              <a:t> терапевт клиентке </a:t>
            </a:r>
            <a:r>
              <a:rPr lang="ru-RU" b="1" i="1" dirty="0" err="1">
                <a:latin typeface="Times New Roman" panose="02020603050405020304" pitchFamily="18" charset="0"/>
                <a:cs typeface="Times New Roman" panose="02020603050405020304" pitchFamily="18" charset="0"/>
              </a:rPr>
              <a:t>бір</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кездері</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жоққа</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шығарылған</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нәрсені</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береді</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ол</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өзінің</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ішкі</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мәнін</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табуға</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мүмкіндік</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бере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отырып</a:t>
            </a:r>
            <a:r>
              <a:rPr lang="ru-RU" b="1" i="1" dirty="0">
                <a:latin typeface="Times New Roman" panose="02020603050405020304" pitchFamily="18" charset="0"/>
                <a:cs typeface="Times New Roman" panose="02020603050405020304" pitchFamily="18" charset="0"/>
              </a:rPr>
              <a:t>, оны </a:t>
            </a:r>
            <a:r>
              <a:rPr lang="ru-RU" b="1" i="1" dirty="0" err="1">
                <a:latin typeface="Times New Roman" panose="02020603050405020304" pitchFamily="18" charset="0"/>
                <a:cs typeface="Times New Roman" panose="02020603050405020304" pitchFamily="18" charset="0"/>
              </a:rPr>
              <a:t>манифестациялауға</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шақырады</a:t>
            </a:r>
            <a:r>
              <a:rPr lang="ru-RU" b="1" i="1" dirty="0">
                <a:latin typeface="Times New Roman" panose="02020603050405020304" pitchFamily="18" charset="0"/>
                <a:cs typeface="Times New Roman" panose="02020603050405020304" pitchFamily="18" charset="0"/>
              </a:rPr>
              <a:t>.</a:t>
            </a:r>
          </a:p>
          <a:p>
            <a:r>
              <a:rPr lang="ru-RU" b="1" i="1" dirty="0" err="1">
                <a:latin typeface="Times New Roman" panose="02020603050405020304" pitchFamily="18" charset="0"/>
                <a:cs typeface="Times New Roman" panose="02020603050405020304" pitchFamily="18" charset="0"/>
              </a:rPr>
              <a:t>Түсіну</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Түсіну</a:t>
            </a:r>
            <a:r>
              <a:rPr lang="ru-RU" b="1" i="1" dirty="0">
                <a:latin typeface="Times New Roman" panose="02020603050405020304" pitchFamily="18" charset="0"/>
                <a:cs typeface="Times New Roman" panose="02020603050405020304" pitchFamily="18" charset="0"/>
              </a:rPr>
              <a:t> - клиентке </a:t>
            </a:r>
            <a:r>
              <a:rPr lang="ru-RU" b="1" i="1" dirty="0" err="1">
                <a:latin typeface="Times New Roman" panose="02020603050405020304" pitchFamily="18" charset="0"/>
                <a:cs typeface="Times New Roman" panose="02020603050405020304" pitchFamily="18" charset="0"/>
              </a:rPr>
              <a:t>бағытталған</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терапияның</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мәні</a:t>
            </a:r>
            <a:r>
              <a:rPr lang="ru-RU" b="1" i="1" dirty="0">
                <a:latin typeface="Times New Roman" panose="02020603050405020304" pitchFamily="18" charset="0"/>
                <a:cs typeface="Times New Roman" panose="02020603050405020304" pitchFamily="18" charset="0"/>
              </a:rPr>
              <a:t>. Терапевт </a:t>
            </a:r>
            <a:r>
              <a:rPr lang="ru-RU" b="1" i="1" dirty="0" err="1">
                <a:latin typeface="Times New Roman" panose="02020603050405020304" pitchFamily="18" charset="0"/>
                <a:cs typeface="Times New Roman" panose="02020603050405020304" pitchFamily="18" charset="0"/>
              </a:rPr>
              <a:t>клиенттің</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тәжірибесіне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үйренуі</a:t>
            </a:r>
            <a:r>
              <a:rPr lang="ru-RU" b="1" i="1" dirty="0">
                <a:latin typeface="Times New Roman" panose="02020603050405020304" pitchFamily="18" charset="0"/>
                <a:cs typeface="Times New Roman" panose="02020603050405020304" pitchFamily="18" charset="0"/>
              </a:rPr>
              <a:t> керек, оны </a:t>
            </a:r>
            <a:r>
              <a:rPr lang="ru-RU" b="1" i="1" dirty="0" err="1">
                <a:latin typeface="Times New Roman" panose="02020603050405020304" pitchFamily="18" charset="0"/>
                <a:cs typeface="Times New Roman" panose="02020603050405020304" pitchFamily="18" charset="0"/>
              </a:rPr>
              <a:t>түсінуі</a:t>
            </a:r>
            <a:r>
              <a:rPr lang="ru-RU" b="1" i="1" dirty="0">
                <a:latin typeface="Times New Roman" panose="02020603050405020304" pitchFamily="18" charset="0"/>
                <a:cs typeface="Times New Roman" panose="02020603050405020304" pitchFamily="18" charset="0"/>
              </a:rPr>
              <a:t> керек, </a:t>
            </a:r>
            <a:r>
              <a:rPr lang="ru-RU" b="1" i="1" dirty="0" err="1">
                <a:latin typeface="Times New Roman" panose="02020603050405020304" pitchFamily="18" charset="0"/>
                <a:cs typeface="Times New Roman" panose="02020603050405020304" pitchFamily="18" charset="0"/>
              </a:rPr>
              <a:t>содан</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кейін</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оның</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хабардарлығын</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арттыру</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үшін</a:t>
            </a:r>
            <a:r>
              <a:rPr lang="ru-RU" b="1" i="1" dirty="0">
                <a:latin typeface="Times New Roman" panose="02020603050405020304" pitchFamily="18" charset="0"/>
                <a:cs typeface="Times New Roman" panose="02020603050405020304" pitchFamily="18" charset="0"/>
              </a:rPr>
              <a:t> оны клиентке </a:t>
            </a:r>
            <a:r>
              <a:rPr lang="ru-RU" b="1" i="1" dirty="0" err="1">
                <a:latin typeface="Times New Roman" panose="02020603050405020304" pitchFamily="18" charset="0"/>
                <a:cs typeface="Times New Roman" panose="02020603050405020304" pitchFamily="18" charset="0"/>
              </a:rPr>
              <a:t>өзі</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жеткізуі</a:t>
            </a:r>
            <a:r>
              <a:rPr lang="ru-RU" b="1" i="1" dirty="0">
                <a:latin typeface="Times New Roman" panose="02020603050405020304" pitchFamily="18" charset="0"/>
                <a:cs typeface="Times New Roman" panose="02020603050405020304" pitchFamily="18" charset="0"/>
              </a:rPr>
              <a:t> керек.</a:t>
            </a:r>
          </a:p>
          <a:p>
            <a:r>
              <a:rPr lang="ru-RU" b="1" i="1" dirty="0" err="1">
                <a:latin typeface="Times New Roman" panose="02020603050405020304" pitchFamily="18" charset="0"/>
                <a:cs typeface="Times New Roman" panose="02020603050405020304" pitchFamily="18" charset="0"/>
              </a:rPr>
              <a:t>Ақырында</a:t>
            </a:r>
            <a:r>
              <a:rPr lang="ru-RU" b="1" i="1" dirty="0">
                <a:latin typeface="Times New Roman" panose="02020603050405020304" pitchFamily="18" charset="0"/>
                <a:cs typeface="Times New Roman" panose="02020603050405020304" pitchFamily="18" charset="0"/>
              </a:rPr>
              <a:t>, Клиент терапевт </a:t>
            </a:r>
            <a:r>
              <a:rPr lang="ru-RU" b="1" i="1" dirty="0" err="1">
                <a:latin typeface="Times New Roman" panose="02020603050405020304" pitchFamily="18" charset="0"/>
                <a:cs typeface="Times New Roman" panose="02020603050405020304" pitchFamily="18" charset="0"/>
              </a:rPr>
              <a:t>тарапынан</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сөзсіз</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оң</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көзқарас</a:t>
            </a:r>
            <a:r>
              <a:rPr lang="ru-RU" b="1" i="1" dirty="0">
                <a:latin typeface="Times New Roman" panose="02020603050405020304" pitchFamily="18" charset="0"/>
                <a:cs typeface="Times New Roman" panose="02020603050405020304" pitchFamily="18" charset="0"/>
              </a:rPr>
              <a:t> пен </a:t>
            </a:r>
            <a:r>
              <a:rPr lang="ru-RU" b="1" i="1" dirty="0" err="1">
                <a:latin typeface="Times New Roman" panose="02020603050405020304" pitchFamily="18" charset="0"/>
                <a:cs typeface="Times New Roman" panose="02020603050405020304" pitchFamily="18" charset="0"/>
              </a:rPr>
              <a:t>эмпатикалық</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түсіністіктің</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ең</a:t>
            </a:r>
            <a:r>
              <a:rPr lang="ru-RU" b="1" i="1" dirty="0">
                <a:latin typeface="Times New Roman" panose="02020603050405020304" pitchFamily="18" charset="0"/>
                <a:cs typeface="Times New Roman" panose="02020603050405020304" pitchFamily="18" charset="0"/>
              </a:rPr>
              <a:t> аз </a:t>
            </a:r>
            <a:r>
              <a:rPr lang="ru-RU" b="1" i="1" dirty="0" err="1">
                <a:latin typeface="Times New Roman" panose="02020603050405020304" pitchFamily="18" charset="0"/>
                <a:cs typeface="Times New Roman" panose="02020603050405020304" pitchFamily="18" charset="0"/>
              </a:rPr>
              <a:t>деңгейінде</a:t>
            </a:r>
            <a:r>
              <a:rPr lang="ru-RU" b="1" i="1" dirty="0">
                <a:latin typeface="Times New Roman" panose="02020603050405020304" pitchFamily="18" charset="0"/>
                <a:cs typeface="Times New Roman" panose="02020603050405020304" pitchFamily="18" charset="0"/>
              </a:rPr>
              <a:t> кем </a:t>
            </a:r>
            <a:r>
              <a:rPr lang="ru-RU" b="1" i="1" dirty="0" err="1">
                <a:latin typeface="Times New Roman" panose="02020603050405020304" pitchFamily="18" charset="0"/>
                <a:cs typeface="Times New Roman" panose="02020603050405020304" pitchFamily="18" charset="0"/>
              </a:rPr>
              <a:t>дегенде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қабылдай</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алады</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өйткені</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негізгі</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терапиялық</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көзқарастар</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егер</a:t>
            </a:r>
            <a:r>
              <a:rPr lang="ru-RU" b="1" i="1" dirty="0">
                <a:latin typeface="Times New Roman" panose="02020603050405020304" pitchFamily="18" charset="0"/>
                <a:cs typeface="Times New Roman" panose="02020603050405020304" pitchFamily="18" charset="0"/>
              </a:rPr>
              <a:t> клиент </a:t>
            </a:r>
            <a:r>
              <a:rPr lang="ru-RU" b="1" i="1" dirty="0" err="1">
                <a:latin typeface="Times New Roman" panose="02020603050405020304" pitchFamily="18" charset="0"/>
                <a:cs typeface="Times New Roman" panose="02020603050405020304" pitchFamily="18" charset="0"/>
              </a:rPr>
              <a:t>оларды</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солай</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қабылдамаса</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ештеңеге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әсер</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ете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алмайды</a:t>
            </a:r>
            <a:r>
              <a:rPr lang="ru-RU" b="1" i="1" dirty="0">
                <a:latin typeface="Times New Roman" panose="02020603050405020304" pitchFamily="18" charset="0"/>
                <a:cs typeface="Times New Roman" panose="02020603050405020304" pitchFamily="18" charset="0"/>
              </a:rPr>
              <a:t>.</a:t>
            </a:r>
            <a:endParaRPr lang="ru-KZ" b="1" i="1" dirty="0">
              <a:latin typeface="Times New Roman" panose="02020603050405020304" pitchFamily="18" charset="0"/>
              <a:cs typeface="Times New Roman" panose="02020603050405020304" pitchFamily="18" charset="0"/>
            </a:endParaRPr>
          </a:p>
        </p:txBody>
      </p:sp>
      <p:sp>
        <p:nvSpPr>
          <p:cNvPr id="4" name="Текст 3">
            <a:extLst>
              <a:ext uri="{FF2B5EF4-FFF2-40B4-BE49-F238E27FC236}">
                <a16:creationId xmlns:a16="http://schemas.microsoft.com/office/drawing/2014/main" id="{CF459165-A6CA-43AB-9782-528B70BE00FA}"/>
              </a:ext>
            </a:extLst>
          </p:cNvPr>
          <p:cNvSpPr>
            <a:spLocks noGrp="1"/>
          </p:cNvSpPr>
          <p:nvPr>
            <p:ph type="body" sz="half" idx="2"/>
          </p:nvPr>
        </p:nvSpPr>
        <p:spPr>
          <a:xfrm>
            <a:off x="8273845" y="2336800"/>
            <a:ext cx="3465871" cy="4064000"/>
          </a:xfrm>
        </p:spPr>
        <p:txBody>
          <a:bodyPr>
            <a:normAutofit/>
          </a:bodyPr>
          <a:lstStyle/>
          <a:p>
            <a:r>
              <a:rPr lang="ru-RU" i="1" u="sng" dirty="0" err="1">
                <a:latin typeface="Times New Roman" panose="02020603050405020304" pitchFamily="18" charset="0"/>
                <a:cs typeface="Times New Roman" panose="02020603050405020304" pitchFamily="18" charset="0"/>
              </a:rPr>
              <a:t>Өзін-өзі</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актуализациялау</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мотиві</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туралы</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парадигмасына</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сүйене</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отырып</a:t>
            </a:r>
            <a:r>
              <a:rPr lang="ru-RU" i="1" u="sng" dirty="0">
                <a:latin typeface="Times New Roman" panose="02020603050405020304" pitchFamily="18" charset="0"/>
                <a:cs typeface="Times New Roman" panose="02020603050405020304" pitchFamily="18" charset="0"/>
              </a:rPr>
              <a:t>, Роджерс клиент </a:t>
            </a:r>
            <a:r>
              <a:rPr lang="ru-RU" i="1" u="sng" dirty="0" err="1">
                <a:latin typeface="Times New Roman" panose="02020603050405020304" pitchFamily="18" charset="0"/>
                <a:cs typeface="Times New Roman" panose="02020603050405020304" pitchFamily="18" charset="0"/>
              </a:rPr>
              <a:t>өзін-өзі</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сауықтыра</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алады</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және</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өзін-өзі</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актуализациялау</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жолдарын</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таба</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алады</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бұл</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үшін</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оған</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барлық</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қажетті</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жағдайларды</a:t>
            </a:r>
            <a:r>
              <a:rPr lang="ru-RU" i="1" u="sng" dirty="0">
                <a:latin typeface="Times New Roman" panose="02020603050405020304" pitchFamily="18" charset="0"/>
                <a:cs typeface="Times New Roman" panose="02020603050405020304" pitchFamily="18" charset="0"/>
              </a:rPr>
              <a:t> беру керек </a:t>
            </a:r>
            <a:r>
              <a:rPr lang="ru-RU" i="1" u="sng" dirty="0" err="1">
                <a:latin typeface="Times New Roman" panose="02020603050405020304" pitchFamily="18" charset="0"/>
                <a:cs typeface="Times New Roman" panose="02020603050405020304" pitchFamily="18" charset="0"/>
              </a:rPr>
              <a:t>деп</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сендірді</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Бастапқыда</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ол</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мұндай</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үш</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шартты</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ғана</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атап</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кейін</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алтыға</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қосады</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бірақ</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біз</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оларды</a:t>
            </a:r>
            <a:r>
              <a:rPr lang="ru-RU" i="1" u="sng" dirty="0">
                <a:latin typeface="Times New Roman" panose="02020603050405020304" pitchFamily="18" charset="0"/>
                <a:cs typeface="Times New Roman" panose="02020603050405020304" pitchFamily="18" charset="0"/>
              </a:rPr>
              <a:t> бес </a:t>
            </a:r>
            <a:r>
              <a:rPr lang="ru-RU" i="1" u="sng" dirty="0" err="1">
                <a:latin typeface="Times New Roman" panose="02020603050405020304" pitchFamily="18" charset="0"/>
                <a:cs typeface="Times New Roman" panose="02020603050405020304" pitchFamily="18" charset="0"/>
              </a:rPr>
              <a:t>шартпен</a:t>
            </a:r>
            <a:r>
              <a:rPr lang="ru-RU" i="1" u="sng" dirty="0">
                <a:latin typeface="Times New Roman" panose="02020603050405020304" pitchFamily="18" charset="0"/>
                <a:cs typeface="Times New Roman" panose="02020603050405020304" pitchFamily="18" charset="0"/>
              </a:rPr>
              <a:t> </a:t>
            </a:r>
            <a:r>
              <a:rPr lang="ru-RU" i="1" u="sng" dirty="0" err="1">
                <a:latin typeface="Times New Roman" panose="02020603050405020304" pitchFamily="18" charset="0"/>
                <a:cs typeface="Times New Roman" panose="02020603050405020304" pitchFamily="18" charset="0"/>
              </a:rPr>
              <a:t>қорытындылаймыз</a:t>
            </a:r>
            <a:r>
              <a:rPr lang="ru-RU" i="1" u="sng" dirty="0">
                <a:latin typeface="Times New Roman" panose="02020603050405020304" pitchFamily="18" charset="0"/>
                <a:cs typeface="Times New Roman" panose="02020603050405020304" pitchFamily="18" charset="0"/>
              </a:rPr>
              <a:t>.</a:t>
            </a:r>
            <a:endParaRPr lang="ru-KZ" i="1" u="sng" dirty="0">
              <a:latin typeface="Times New Roman" panose="02020603050405020304" pitchFamily="18" charset="0"/>
              <a:cs typeface="Times New Roman" panose="02020603050405020304" pitchFamily="18" charset="0"/>
            </a:endParaRPr>
          </a:p>
        </p:txBody>
      </p:sp>
      <p:sp>
        <p:nvSpPr>
          <p:cNvPr id="5" name="Дата 4">
            <a:extLst>
              <a:ext uri="{FF2B5EF4-FFF2-40B4-BE49-F238E27FC236}">
                <a16:creationId xmlns:a16="http://schemas.microsoft.com/office/drawing/2014/main" id="{CD45C6C5-2CA6-40E9-B04F-65733FE942E0}"/>
              </a:ext>
            </a:extLst>
          </p:cNvPr>
          <p:cNvSpPr>
            <a:spLocks noGrp="1"/>
          </p:cNvSpPr>
          <p:nvPr>
            <p:ph type="dt" sz="half" idx="10"/>
          </p:nvPr>
        </p:nvSpPr>
        <p:spPr/>
        <p:txBody>
          <a:bodyPr/>
          <a:lstStyle/>
          <a:p>
            <a:pPr rtl="0"/>
            <a:fld id="{4A5CD4F3-DD0B-41D2-86DC-8F94F11A7635}" type="datetime1">
              <a:rPr lang="ru-RU" smtClean="0"/>
              <a:t>вс 27.03.22</a:t>
            </a:fld>
            <a:endParaRPr lang="en-US"/>
          </a:p>
        </p:txBody>
      </p:sp>
    </p:spTree>
    <p:extLst>
      <p:ext uri="{BB962C8B-B14F-4D97-AF65-F5344CB8AC3E}">
        <p14:creationId xmlns:p14="http://schemas.microsoft.com/office/powerpoint/2010/main" val="4072034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784DC7-3819-41DC-B736-C428A8E9C2BF}"/>
              </a:ext>
            </a:extLst>
          </p:cNvPr>
          <p:cNvSpPr>
            <a:spLocks noGrp="1"/>
          </p:cNvSpPr>
          <p:nvPr>
            <p:ph type="title"/>
          </p:nvPr>
        </p:nvSpPr>
        <p:spPr/>
        <p:txBody>
          <a:bodyPr/>
          <a:lstStyle/>
          <a:p>
            <a:endParaRPr lang="ru-KZ"/>
          </a:p>
        </p:txBody>
      </p:sp>
      <p:pic>
        <p:nvPicPr>
          <p:cNvPr id="6" name="Объект 5">
            <a:extLst>
              <a:ext uri="{FF2B5EF4-FFF2-40B4-BE49-F238E27FC236}">
                <a16:creationId xmlns:a16="http://schemas.microsoft.com/office/drawing/2014/main" id="{F7FABAF8-E62C-4B30-A8DB-E7ED28CF2F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Дата 3">
            <a:extLst>
              <a:ext uri="{FF2B5EF4-FFF2-40B4-BE49-F238E27FC236}">
                <a16:creationId xmlns:a16="http://schemas.microsoft.com/office/drawing/2014/main" id="{16C73730-D0B6-47DF-9910-A4409DCC19F5}"/>
              </a:ext>
            </a:extLst>
          </p:cNvPr>
          <p:cNvSpPr>
            <a:spLocks noGrp="1"/>
          </p:cNvSpPr>
          <p:nvPr>
            <p:ph type="dt" sz="half" idx="10"/>
          </p:nvPr>
        </p:nvSpPr>
        <p:spPr/>
        <p:txBody>
          <a:bodyPr/>
          <a:lstStyle/>
          <a:p>
            <a:pPr rtl="0"/>
            <a:fld id="{7EA467F0-67F1-4FFB-84D6-E0366AF5D58F}" type="datetime1">
              <a:rPr lang="ru-RU" smtClean="0"/>
              <a:t>вс 27.03.22</a:t>
            </a:fld>
            <a:endParaRPr lang="en-US"/>
          </a:p>
        </p:txBody>
      </p:sp>
      <p:sp>
        <p:nvSpPr>
          <p:cNvPr id="7" name="Прямоугольник: скругленные углы 6">
            <a:extLst>
              <a:ext uri="{FF2B5EF4-FFF2-40B4-BE49-F238E27FC236}">
                <a16:creationId xmlns:a16="http://schemas.microsoft.com/office/drawing/2014/main" id="{D7D109DE-B09A-4392-9728-59E6D2268AF9}"/>
              </a:ext>
            </a:extLst>
          </p:cNvPr>
          <p:cNvSpPr/>
          <p:nvPr/>
        </p:nvSpPr>
        <p:spPr>
          <a:xfrm>
            <a:off x="1804219" y="774291"/>
            <a:ext cx="8583562" cy="8996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k-KZ" sz="2400" b="1" i="1" dirty="0">
                <a:latin typeface="Times New Roman" panose="02020603050405020304" pitchFamily="18" charset="0"/>
                <a:cs typeface="Times New Roman" panose="02020603050405020304" pitchFamily="18" charset="0"/>
              </a:rPr>
              <a:t>Клиентке бағытталған терапияның негізгі принциптері</a:t>
            </a:r>
            <a:endParaRPr lang="ru-KZ" sz="2400" b="1" i="1" dirty="0">
              <a:latin typeface="Times New Roman" panose="02020603050405020304" pitchFamily="18"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F9980572-C6D1-425D-BBDD-84A10021CA26}"/>
              </a:ext>
            </a:extLst>
          </p:cNvPr>
          <p:cNvSpPr/>
          <p:nvPr/>
        </p:nvSpPr>
        <p:spPr>
          <a:xfrm>
            <a:off x="1307690" y="2312329"/>
            <a:ext cx="9365226" cy="424753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ru-KZ" dirty="0"/>
          </a:p>
        </p:txBody>
      </p:sp>
      <p:sp>
        <p:nvSpPr>
          <p:cNvPr id="9" name="Прямоугольник: скругленные углы 8">
            <a:extLst>
              <a:ext uri="{FF2B5EF4-FFF2-40B4-BE49-F238E27FC236}">
                <a16:creationId xmlns:a16="http://schemas.microsoft.com/office/drawing/2014/main" id="{95A86051-E63A-4348-8CAB-E8B597CC7B2F}"/>
              </a:ext>
            </a:extLst>
          </p:cNvPr>
          <p:cNvSpPr/>
          <p:nvPr/>
        </p:nvSpPr>
        <p:spPr>
          <a:xfrm>
            <a:off x="403121" y="2338658"/>
            <a:ext cx="10269795" cy="377138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742950" indent="-742950" algn="ctr">
              <a:buFont typeface="+mj-lt"/>
              <a:buAutoNum type="arabicPeriod"/>
            </a:pPr>
            <a:r>
              <a:rPr lang="kk-KZ" sz="3600" b="1" i="1" dirty="0">
                <a:solidFill>
                  <a:schemeClr val="tx1"/>
                </a:solidFill>
                <a:latin typeface="Times New Roman" panose="02020603050405020304" pitchFamily="18" charset="0"/>
                <a:cs typeface="Times New Roman" panose="02020603050405020304" pitchFamily="18" charset="0"/>
              </a:rPr>
              <a:t>Гуманизм және өзін-өзі таныту</a:t>
            </a:r>
          </a:p>
          <a:p>
            <a:pPr marL="742950" indent="-742950" algn="ctr">
              <a:buFont typeface="+mj-lt"/>
              <a:buAutoNum type="arabicPeriod"/>
            </a:pPr>
            <a:r>
              <a:rPr lang="kk-KZ" sz="3600" b="1" i="1" dirty="0">
                <a:solidFill>
                  <a:schemeClr val="tx1"/>
                </a:solidFill>
                <a:latin typeface="Times New Roman" panose="02020603050405020304" pitchFamily="18" charset="0"/>
                <a:cs typeface="Times New Roman" panose="02020603050405020304" pitchFamily="18" charset="0"/>
              </a:rPr>
              <a:t>Конгруенция мен </a:t>
            </a:r>
            <a:r>
              <a:rPr lang="en-US" sz="3600" b="1" i="1" dirty="0">
                <a:solidFill>
                  <a:schemeClr val="tx1"/>
                </a:solidFill>
                <a:latin typeface="Times New Roman" panose="02020603050405020304" pitchFamily="18" charset="0"/>
                <a:cs typeface="Times New Roman" panose="02020603050405020304" pitchFamily="18" charset="0"/>
              </a:rPr>
              <a:t>–</a:t>
            </a:r>
            <a:r>
              <a:rPr lang="kk-KZ" sz="3600" b="1" i="1" dirty="0">
                <a:solidFill>
                  <a:schemeClr val="tx1"/>
                </a:solidFill>
                <a:latin typeface="Times New Roman" panose="02020603050405020304" pitchFamily="18" charset="0"/>
                <a:cs typeface="Times New Roman" panose="02020603050405020304" pitchFamily="18" charset="0"/>
              </a:rPr>
              <a:t>түсінігі</a:t>
            </a:r>
          </a:p>
          <a:p>
            <a:pPr marL="742950" indent="-742950" algn="ctr">
              <a:buFont typeface="+mj-lt"/>
              <a:buAutoNum type="arabicPeriod"/>
            </a:pPr>
            <a:r>
              <a:rPr lang="kk-KZ" sz="3600" b="1" i="1" dirty="0">
                <a:solidFill>
                  <a:schemeClr val="tx1"/>
                </a:solidFill>
                <a:latin typeface="Times New Roman" panose="02020603050405020304" pitchFamily="18" charset="0"/>
                <a:cs typeface="Times New Roman" panose="02020603050405020304" pitchFamily="18" charset="0"/>
              </a:rPr>
              <a:t>Өзіндік тұжырымдамасын дамыту</a:t>
            </a:r>
          </a:p>
          <a:p>
            <a:pPr marL="742950" indent="-742950" algn="ctr">
              <a:buFont typeface="+mj-lt"/>
              <a:buAutoNum type="arabicPeriod"/>
            </a:pPr>
            <a:r>
              <a:rPr lang="kk-KZ" sz="3600" b="1" i="1" dirty="0">
                <a:solidFill>
                  <a:schemeClr val="tx1"/>
                </a:solidFill>
                <a:latin typeface="Times New Roman" panose="02020603050405020304" pitchFamily="18" charset="0"/>
                <a:cs typeface="Times New Roman" panose="02020603050405020304" pitchFamily="18" charset="0"/>
              </a:rPr>
              <a:t>Мазасыздық және қорғаныс механизмдері</a:t>
            </a:r>
            <a:endParaRPr lang="ru-KZ" sz="36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050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2FC48D-19A3-42DF-82DE-AF80A4CE301D}"/>
              </a:ext>
            </a:extLst>
          </p:cNvPr>
          <p:cNvSpPr>
            <a:spLocks noGrp="1"/>
          </p:cNvSpPr>
          <p:nvPr>
            <p:ph type="title"/>
          </p:nvPr>
        </p:nvSpPr>
        <p:spPr/>
        <p:txBody>
          <a:bodyPr/>
          <a:lstStyle/>
          <a:p>
            <a:endParaRPr lang="ru-KZ"/>
          </a:p>
        </p:txBody>
      </p:sp>
      <p:pic>
        <p:nvPicPr>
          <p:cNvPr id="6" name="Объект 5">
            <a:extLst>
              <a:ext uri="{FF2B5EF4-FFF2-40B4-BE49-F238E27FC236}">
                <a16:creationId xmlns:a16="http://schemas.microsoft.com/office/drawing/2014/main" id="{5D3438C6-B1A5-4ECF-AF32-BB799476D2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Дата 3">
            <a:extLst>
              <a:ext uri="{FF2B5EF4-FFF2-40B4-BE49-F238E27FC236}">
                <a16:creationId xmlns:a16="http://schemas.microsoft.com/office/drawing/2014/main" id="{F289252F-CCCD-4072-93B6-BB69CB7B5C4C}"/>
              </a:ext>
            </a:extLst>
          </p:cNvPr>
          <p:cNvSpPr>
            <a:spLocks noGrp="1"/>
          </p:cNvSpPr>
          <p:nvPr>
            <p:ph type="dt" sz="half" idx="10"/>
          </p:nvPr>
        </p:nvSpPr>
        <p:spPr/>
        <p:txBody>
          <a:bodyPr/>
          <a:lstStyle/>
          <a:p>
            <a:pPr rtl="0"/>
            <a:fld id="{7EA467F0-67F1-4FFB-84D6-E0366AF5D58F}" type="datetime1">
              <a:rPr lang="ru-RU" smtClean="0"/>
              <a:t>вс 27.03.22</a:t>
            </a:fld>
            <a:endParaRPr lang="en-US"/>
          </a:p>
        </p:txBody>
      </p:sp>
      <p:sp>
        <p:nvSpPr>
          <p:cNvPr id="7" name="Прямоугольник 6">
            <a:extLst>
              <a:ext uri="{FF2B5EF4-FFF2-40B4-BE49-F238E27FC236}">
                <a16:creationId xmlns:a16="http://schemas.microsoft.com/office/drawing/2014/main" id="{7F800A5D-E918-4778-AF24-24FC6ACEE248}"/>
              </a:ext>
            </a:extLst>
          </p:cNvPr>
          <p:cNvSpPr/>
          <p:nvPr/>
        </p:nvSpPr>
        <p:spPr>
          <a:xfrm>
            <a:off x="232287" y="185394"/>
            <a:ext cx="6526162" cy="1828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i="1" dirty="0">
                <a:latin typeface="Times New Roman" panose="02020603050405020304" pitchFamily="18" charset="0"/>
                <a:cs typeface="Times New Roman" panose="02020603050405020304" pitchFamily="18" charset="0"/>
              </a:rPr>
              <a:t>Клиентке </a:t>
            </a:r>
            <a:r>
              <a:rPr lang="ru-RU" sz="2000" b="1" i="1" dirty="0" err="1">
                <a:latin typeface="Times New Roman" panose="02020603050405020304" pitchFamily="18" charset="0"/>
                <a:cs typeface="Times New Roman" panose="02020603050405020304" pitchFamily="18" charset="0"/>
              </a:rPr>
              <a:t>бағытталған</a:t>
            </a:r>
            <a:r>
              <a:rPr lang="ru-RU" sz="2000" b="1" i="1" dirty="0">
                <a:latin typeface="Times New Roman" panose="02020603050405020304" pitchFamily="18" charset="0"/>
                <a:cs typeface="Times New Roman" panose="02020603050405020304" pitchFamily="18" charset="0"/>
              </a:rPr>
              <a:t> терапия </a:t>
            </a:r>
            <a:r>
              <a:rPr lang="ru-RU" sz="2000" b="1" i="1" dirty="0" err="1">
                <a:latin typeface="Times New Roman" panose="02020603050405020304" pitchFamily="18" charset="0"/>
                <a:cs typeface="Times New Roman" panose="02020603050405020304" pitchFamily="18" charset="0"/>
              </a:rPr>
              <a:t>кезеңдері</a:t>
            </a:r>
            <a:endParaRPr lang="ru-RU" sz="2000" b="1" i="1" dirty="0">
              <a:latin typeface="Times New Roman" panose="02020603050405020304" pitchFamily="18" charset="0"/>
              <a:cs typeface="Times New Roman" panose="02020603050405020304" pitchFamily="18" charset="0"/>
            </a:endParaRPr>
          </a:p>
          <a:p>
            <a:pPr algn="ctr"/>
            <a:endParaRPr lang="ru-RU" sz="2000" b="1" i="1" dirty="0">
              <a:latin typeface="Times New Roman" panose="02020603050405020304" pitchFamily="18" charset="0"/>
              <a:cs typeface="Times New Roman" panose="02020603050405020304" pitchFamily="18" charset="0"/>
            </a:endParaRPr>
          </a:p>
          <a:p>
            <a:pPr algn="ctr"/>
            <a:r>
              <a:rPr lang="ru-RU" sz="2000" b="1" i="1" dirty="0">
                <a:latin typeface="Times New Roman" panose="02020603050405020304" pitchFamily="18" charset="0"/>
                <a:cs typeface="Times New Roman" panose="02020603050405020304" pitchFamily="18" charset="0"/>
              </a:rPr>
              <a:t>Роджерс </a:t>
            </a:r>
            <a:r>
              <a:rPr lang="ru-RU" sz="2000" b="1" i="1" dirty="0" err="1">
                <a:latin typeface="Times New Roman" panose="02020603050405020304" pitchFamily="18" charset="0"/>
                <a:cs typeface="Times New Roman" panose="02020603050405020304" pitchFamily="18" charset="0"/>
              </a:rPr>
              <a:t>терапевтік</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күтімдегі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келесі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сипатты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қадамдарды</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тізімдейді</a:t>
            </a:r>
            <a:r>
              <a:rPr lang="ru-RU" sz="2000" b="1" i="1" dirty="0">
                <a:latin typeface="Times New Roman" panose="02020603050405020304" pitchFamily="18" charset="0"/>
                <a:cs typeface="Times New Roman" panose="02020603050405020304" pitchFamily="18" charset="0"/>
              </a:rPr>
              <a:t>:</a:t>
            </a:r>
            <a:endParaRPr lang="ru-KZ" sz="2000" b="1" i="1" dirty="0">
              <a:latin typeface="Times New Roman" panose="02020603050405020304" pitchFamily="18"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CAA088EA-9080-48CA-A733-BDD1B4A8B05D}"/>
              </a:ext>
            </a:extLst>
          </p:cNvPr>
          <p:cNvSpPr/>
          <p:nvPr/>
        </p:nvSpPr>
        <p:spPr>
          <a:xfrm>
            <a:off x="6907162" y="185395"/>
            <a:ext cx="5201265" cy="11714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sz="2400" b="1" i="1" dirty="0">
                <a:latin typeface="Times New Roman" panose="02020603050405020304" pitchFamily="18" charset="0"/>
                <a:cs typeface="Times New Roman" panose="02020603050405020304" pitchFamily="18" charset="0"/>
              </a:rPr>
              <a:t>Кеңес беру үрдісін ұйымдастыру</a:t>
            </a:r>
            <a:endParaRPr lang="ru-KZ" sz="2400" b="1" i="1" dirty="0">
              <a:latin typeface="Times New Roman" panose="02020603050405020304" pitchFamily="18" charset="0"/>
              <a:cs typeface="Times New Roman" panose="02020603050405020304" pitchFamily="18" charset="0"/>
            </a:endParaRPr>
          </a:p>
        </p:txBody>
      </p:sp>
      <p:sp>
        <p:nvSpPr>
          <p:cNvPr id="9" name="Прямоугольник: скругленные углы 8">
            <a:extLst>
              <a:ext uri="{FF2B5EF4-FFF2-40B4-BE49-F238E27FC236}">
                <a16:creationId xmlns:a16="http://schemas.microsoft.com/office/drawing/2014/main" id="{FBD06BDC-2672-4A82-A83D-C74404A0EEE3}"/>
              </a:ext>
            </a:extLst>
          </p:cNvPr>
          <p:cNvSpPr/>
          <p:nvPr/>
        </p:nvSpPr>
        <p:spPr>
          <a:xfrm>
            <a:off x="0" y="2300748"/>
            <a:ext cx="6751075" cy="45572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ru-RU" sz="2400" dirty="0" err="1">
                <a:latin typeface="Times New Roman" panose="02020603050405020304" pitchFamily="18" charset="0"/>
                <a:cs typeface="Times New Roman" panose="02020603050405020304" pitchFamily="18" charset="0"/>
              </a:rPr>
              <a:t>Бірінші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кезеңде</a:t>
            </a:r>
            <a:r>
              <a:rPr lang="ru-RU" sz="2400" dirty="0">
                <a:latin typeface="Times New Roman" panose="02020603050405020304" pitchFamily="18" charset="0"/>
                <a:cs typeface="Times New Roman" panose="02020603050405020304" pitchFamily="18" charset="0"/>
              </a:rPr>
              <a:t> клиент </a:t>
            </a:r>
            <a:r>
              <a:rPr lang="ru-RU" sz="2400" dirty="0" err="1">
                <a:latin typeface="Times New Roman" panose="02020603050405020304" pitchFamily="18" charset="0"/>
                <a:cs typeface="Times New Roman" panose="02020603050405020304" pitchFamily="18" charset="0"/>
              </a:rPr>
              <a:t>өз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ойын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білдіруге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құлықсыздық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сезінеді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Қарым-қатынас</a:t>
            </a:r>
            <a:r>
              <a:rPr lang="ru-RU" sz="2400" dirty="0">
                <a:latin typeface="Times New Roman" panose="02020603050405020304" pitchFamily="18" charset="0"/>
                <a:cs typeface="Times New Roman" panose="02020603050405020304" pitchFamily="18" charset="0"/>
              </a:rPr>
              <a:t> тек </a:t>
            </a:r>
            <a:r>
              <a:rPr lang="ru-RU" sz="2400" dirty="0" err="1">
                <a:latin typeface="Times New Roman" panose="02020603050405020304" pitchFamily="18" charset="0"/>
                <a:cs typeface="Times New Roman" panose="02020603050405020304" pitchFamily="18" charset="0"/>
              </a:rPr>
              <a:t>жалпы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тақырыптар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бойынша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жүзеге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асады</a:t>
            </a:r>
            <a:r>
              <a:rPr lang="ru-RU" sz="2400" dirty="0">
                <a:latin typeface="Times New Roman" panose="02020603050405020304" pitchFamily="18" charset="0"/>
                <a:cs typeface="Times New Roman" panose="02020603050405020304" pitchFamily="18" charset="0"/>
              </a:rPr>
              <a:t>.</a:t>
            </a:r>
          </a:p>
          <a:p>
            <a:r>
              <a:rPr lang="ru-RU" sz="2400" dirty="0" err="1">
                <a:latin typeface="Times New Roman" panose="02020603050405020304" pitchFamily="18" charset="0"/>
                <a:cs typeface="Times New Roman" panose="02020603050405020304" pitchFamily="18" charset="0"/>
              </a:rPr>
              <a:t>Екінші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кезеңде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сезімдер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пайда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бірақ</a:t>
            </a:r>
            <a:r>
              <a:rPr lang="ru-RU" sz="2400" dirty="0">
                <a:latin typeface="Times New Roman" panose="02020603050405020304" pitchFamily="18" charset="0"/>
                <a:cs typeface="Times New Roman" panose="02020603050405020304" pitchFamily="18" charset="0"/>
              </a:rPr>
              <a:t> клиент </a:t>
            </a:r>
            <a:r>
              <a:rPr lang="ru-RU" sz="2400" dirty="0" err="1">
                <a:latin typeface="Times New Roman" panose="02020603050405020304" pitchFamily="18" charset="0"/>
                <a:cs typeface="Times New Roman" panose="02020603050405020304" pitchFamily="18" charset="0"/>
              </a:rPr>
              <a:t>өз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өмірінде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жатқан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оқиғаларға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жауапкершілікті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алмайды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Өмірлік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маңызды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қайшылықтар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танылмайды</a:t>
            </a:r>
            <a:r>
              <a:rPr lang="ru-RU" sz="2400" dirty="0">
                <a:latin typeface="Times New Roman" panose="02020603050405020304" pitchFamily="18" charset="0"/>
                <a:cs typeface="Times New Roman" panose="02020603050405020304" pitchFamily="18" charset="0"/>
              </a:rPr>
              <a:t>. Жеке </a:t>
            </a:r>
            <a:r>
              <a:rPr lang="ru-RU" sz="2400" dirty="0" err="1">
                <a:latin typeface="Times New Roman" panose="02020603050405020304" pitchFamily="18" charset="0"/>
                <a:cs typeface="Times New Roman" panose="02020603050405020304" pitchFamily="18" charset="0"/>
              </a:rPr>
              <a:t>мағыналардың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дифференциациясы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жоқ.Содан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кейін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әлсіреу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бірте-бірте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өзін-өзі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көрсету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басталады</a:t>
            </a:r>
            <a:r>
              <a:rPr lang="ru-RU" sz="2400" dirty="0">
                <a:latin typeface="Times New Roman" panose="02020603050405020304" pitchFamily="18" charset="0"/>
                <a:cs typeface="Times New Roman" panose="02020603050405020304" pitchFamily="18" charset="0"/>
              </a:rPr>
              <a:t>. </a:t>
            </a:r>
          </a:p>
          <a:p>
            <a:r>
              <a:rPr lang="ru-RU" sz="2400" dirty="0">
                <a:latin typeface="Times New Roman" panose="02020603050405020304" pitchFamily="18" charset="0"/>
                <a:cs typeface="Times New Roman" panose="02020603050405020304" pitchFamily="18" charset="0"/>
              </a:rPr>
              <a:t>Адам </a:t>
            </a:r>
            <a:r>
              <a:rPr lang="ru-RU" sz="2400" dirty="0" err="1">
                <a:latin typeface="Times New Roman" panose="02020603050405020304" pitchFamily="18" charset="0"/>
                <a:cs typeface="Times New Roman" panose="02020603050405020304" pitchFamily="18" charset="0"/>
              </a:rPr>
              <a:t>өткен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тәжірибесін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білдіреді</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әдетте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теріс</a:t>
            </a:r>
            <a:r>
              <a:rPr lang="ru-RU" sz="2400" dirty="0">
                <a:latin typeface="Times New Roman" panose="02020603050405020304" pitchFamily="18" charset="0"/>
                <a:cs typeface="Times New Roman" panose="02020603050405020304" pitchFamily="18" charset="0"/>
              </a:rPr>
              <a:t>.</a:t>
            </a:r>
            <a:endParaRPr lang="ru-KZ" sz="2400" dirty="0">
              <a:latin typeface="Times New Roman" panose="02020603050405020304" pitchFamily="18" charset="0"/>
              <a:cs typeface="Times New Roman" panose="02020603050405020304" pitchFamily="18" charset="0"/>
            </a:endParaRPr>
          </a:p>
        </p:txBody>
      </p:sp>
      <p:sp>
        <p:nvSpPr>
          <p:cNvPr id="10" name="Прямоугольник: скругленные углы 9">
            <a:extLst>
              <a:ext uri="{FF2B5EF4-FFF2-40B4-BE49-F238E27FC236}">
                <a16:creationId xmlns:a16="http://schemas.microsoft.com/office/drawing/2014/main" id="{75C4582E-390D-4808-ABB8-5B01920686F5}"/>
              </a:ext>
            </a:extLst>
          </p:cNvPr>
          <p:cNvSpPr/>
          <p:nvPr/>
        </p:nvSpPr>
        <p:spPr>
          <a:xfrm>
            <a:off x="6907162" y="1542248"/>
            <a:ext cx="5201265" cy="53157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ru-RU" sz="2000" dirty="0" err="1">
                <a:latin typeface="Times New Roman" panose="02020603050405020304" pitchFamily="18" charset="0"/>
                <a:cs typeface="Times New Roman" panose="02020603050405020304" pitchFamily="18" charset="0"/>
              </a:rPr>
              <a:t>Алдыңғы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кезеңде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айтылған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нәрсені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қабылдау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келесі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кезеңге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өтуге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мүмкіндік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береді</a:t>
            </a:r>
            <a:r>
              <a:rPr lang="ru-RU" sz="2000" dirty="0">
                <a:latin typeface="Times New Roman" panose="02020603050405020304" pitchFamily="18" charset="0"/>
                <a:cs typeface="Times New Roman" panose="02020603050405020304" pitchFamily="18" charset="0"/>
              </a:rPr>
              <a:t>. Адам </a:t>
            </a:r>
            <a:r>
              <a:rPr lang="ru-RU" sz="2000" dirty="0" err="1">
                <a:latin typeface="Times New Roman" panose="02020603050405020304" pitchFamily="18" charset="0"/>
                <a:cs typeface="Times New Roman" panose="02020603050405020304" pitchFamily="18" charset="0"/>
              </a:rPr>
              <a:t>өз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өмірінде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мәселелерге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жауапкершілікті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сезіне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бастайды</a:t>
            </a:r>
            <a:r>
              <a:rPr lang="ru-RU" sz="2000" dirty="0">
                <a:latin typeface="Times New Roman" panose="02020603050405020304" pitchFamily="18" charset="0"/>
                <a:cs typeface="Times New Roman" panose="02020603050405020304" pitchFamily="18" charset="0"/>
              </a:rPr>
              <a:t>.</a:t>
            </a:r>
          </a:p>
          <a:p>
            <a:r>
              <a:rPr lang="ru-RU" sz="2000" dirty="0" err="1">
                <a:latin typeface="Times New Roman" panose="02020603050405020304" pitchFamily="18" charset="0"/>
                <a:cs typeface="Times New Roman" panose="02020603050405020304" pitchFamily="18" charset="0"/>
              </a:rPr>
              <a:t>Бесінші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кезеңде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сезімдер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толығымен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еркін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көрінеді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жиі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таңдану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қорқыныш</a:t>
            </a:r>
            <a:r>
              <a:rPr lang="ru-RU" sz="2000" dirty="0">
                <a:latin typeface="Times New Roman" panose="02020603050405020304" pitchFamily="18" charset="0"/>
                <a:cs typeface="Times New Roman" panose="02020603050405020304" pitchFamily="18" charset="0"/>
              </a:rPr>
              <a:t> бар. Адам </a:t>
            </a:r>
            <a:r>
              <a:rPr lang="ru-RU" sz="2000" dirty="0" err="1">
                <a:latin typeface="Times New Roman" panose="02020603050405020304" pitchFamily="18" charset="0"/>
                <a:cs typeface="Times New Roman" panose="02020603050405020304" pitchFamily="18" charset="0"/>
              </a:rPr>
              <a:t>өзінің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эмоцияларын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дәлірек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анықтайды</a:t>
            </a:r>
            <a:r>
              <a:rPr lang="ru-RU" sz="2000" dirty="0">
                <a:latin typeface="Times New Roman" panose="02020603050405020304" pitchFamily="18" charset="0"/>
                <a:cs typeface="Times New Roman" panose="02020603050405020304" pitchFamily="18" charset="0"/>
              </a:rPr>
              <a:t>.</a:t>
            </a:r>
          </a:p>
          <a:p>
            <a:r>
              <a:rPr lang="ru-RU" sz="2000" dirty="0" err="1">
                <a:latin typeface="Times New Roman" panose="02020603050405020304" pitchFamily="18" charset="0"/>
                <a:cs typeface="Times New Roman" panose="02020603050405020304" pitchFamily="18" charset="0"/>
              </a:rPr>
              <a:t>Алтыншы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кезең</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ең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драмалық</a:t>
            </a:r>
            <a:r>
              <a:rPr lang="ru-RU" sz="2000" dirty="0">
                <a:latin typeface="Times New Roman" panose="02020603050405020304" pitchFamily="18" charset="0"/>
                <a:cs typeface="Times New Roman" panose="02020603050405020304" pitchFamily="18" charset="0"/>
              </a:rPr>
              <a:t>. Клиент </a:t>
            </a:r>
            <a:r>
              <a:rPr lang="ru-RU" sz="2000" dirty="0" err="1">
                <a:latin typeface="Times New Roman" panose="02020603050405020304" pitchFamily="18" charset="0"/>
                <a:cs typeface="Times New Roman" panose="02020603050405020304" pitchFamily="18" charset="0"/>
              </a:rPr>
              <a:t>өзінің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сезімін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толығымен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сезінеді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Мәселе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объект </a:t>
            </a:r>
            <a:r>
              <a:rPr lang="ru-RU" sz="2000" dirty="0" err="1">
                <a:latin typeface="Times New Roman" panose="02020603050405020304" pitchFamily="18" charset="0"/>
                <a:cs typeface="Times New Roman" panose="02020603050405020304" pitchFamily="18" charset="0"/>
              </a:rPr>
              <a:t>болудан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қалады.Бұл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кезеңде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көмек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сұраған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психотерапевттің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көмегінсіз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бетінше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жылжуды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жалғастырады</a:t>
            </a:r>
            <a:r>
              <a:rPr lang="ru-RU" sz="2000" dirty="0">
                <a:latin typeface="Times New Roman" panose="02020603050405020304" pitchFamily="18" charset="0"/>
                <a:cs typeface="Times New Roman" panose="02020603050405020304" pitchFamily="18" charset="0"/>
              </a:rPr>
              <a:t>.</a:t>
            </a:r>
            <a:endParaRPr lang="ru-K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105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F16D26-238E-2B46-BC21-FF3CBE853D7A}"/>
              </a:ext>
            </a:extLst>
          </p:cNvPr>
          <p:cNvSpPr>
            <a:spLocks noGrp="1"/>
          </p:cNvSpPr>
          <p:nvPr>
            <p:ph type="title"/>
          </p:nvPr>
        </p:nvSpPr>
        <p:spPr>
          <a:xfrm>
            <a:off x="1066800" y="642594"/>
            <a:ext cx="10058400" cy="951075"/>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ru-RU" b="1" i="1" dirty="0">
                <a:latin typeface="Times New Roman" panose="02020603050405020304" pitchFamily="18" charset="0"/>
                <a:cs typeface="Times New Roman" panose="02020603050405020304" pitchFamily="18" charset="0"/>
              </a:rPr>
              <a:t>К. </a:t>
            </a:r>
            <a:r>
              <a:rPr lang="ru-RU" b="1" i="1" dirty="0" err="1">
                <a:latin typeface="Times New Roman" panose="02020603050405020304" pitchFamily="18" charset="0"/>
                <a:cs typeface="Times New Roman" panose="02020603050405020304" pitchFamily="18" charset="0"/>
              </a:rPr>
              <a:t>Роджерстің</a:t>
            </a:r>
            <a:r>
              <a:rPr lang="ru-RU" b="1" i="1" dirty="0">
                <a:latin typeface="Times New Roman" panose="02020603050405020304" pitchFamily="18" charset="0"/>
                <a:cs typeface="Times New Roman" panose="02020603050405020304" pitchFamily="18" charset="0"/>
              </a:rPr>
              <a:t> клиентке </a:t>
            </a:r>
            <a:r>
              <a:rPr lang="ru-RU" b="1" i="1" dirty="0" err="1">
                <a:latin typeface="Times New Roman" panose="02020603050405020304" pitchFamily="18" charset="0"/>
                <a:cs typeface="Times New Roman" panose="02020603050405020304" pitchFamily="18" charset="0"/>
              </a:rPr>
              <a:t>бағытталған</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бағыты</a:t>
            </a:r>
            <a:endParaRPr lang="" b="1" i="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85FC89F9-F40F-F94C-8E0E-1FE92B915334}"/>
              </a:ext>
            </a:extLst>
          </p:cNvPr>
          <p:cNvSpPr>
            <a:spLocks noGrp="1"/>
          </p:cNvSpPr>
          <p:nvPr>
            <p:ph idx="1"/>
          </p:nvPr>
        </p:nvSpPr>
        <p:spPr>
          <a:xfrm>
            <a:off x="1066800" y="2103119"/>
            <a:ext cx="10058400" cy="3496927"/>
          </a:xfrm>
        </p:spPr>
        <p:txBody>
          <a:bodyPr>
            <a:normAutofit/>
          </a:bodyPr>
          <a:lstStyle/>
          <a:p>
            <a:r>
              <a:rPr lang="ru-RU" sz="2000" dirty="0" err="1">
                <a:latin typeface="Times New Roman" panose="02020603050405020304" pitchFamily="18" charset="0"/>
                <a:cs typeface="Times New Roman" panose="02020603050405020304" pitchFamily="18" charset="0"/>
              </a:rPr>
              <a:t>Ағылшын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психологы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К.Роджерс</a:t>
            </a:r>
            <a:r>
              <a:rPr lang="ru-RU" sz="2000" dirty="0">
                <a:latin typeface="Times New Roman" panose="02020603050405020304" pitchFamily="18" charset="0"/>
                <a:cs typeface="Times New Roman" panose="02020603050405020304" pitchFamily="18" charset="0"/>
              </a:rPr>
              <a:t> “Клиентке </a:t>
            </a:r>
            <a:r>
              <a:rPr lang="ru-RU" sz="2000" dirty="0" err="1">
                <a:latin typeface="Times New Roman" panose="02020603050405020304" pitchFamily="18" charset="0"/>
                <a:cs typeface="Times New Roman" panose="02020603050405020304" pitchFamily="18" charset="0"/>
              </a:rPr>
              <a:t>бағытталған</a:t>
            </a:r>
            <a:r>
              <a:rPr lang="ru-RU" sz="2000" dirty="0">
                <a:latin typeface="Times New Roman" panose="02020603050405020304" pitchFamily="18" charset="0"/>
                <a:cs typeface="Times New Roman" panose="02020603050405020304" pitchFamily="18" charset="0"/>
              </a:rPr>
              <a:t> терапия” </a:t>
            </a:r>
            <a:r>
              <a:rPr lang="ru-RU" sz="2000" dirty="0" err="1">
                <a:latin typeface="Times New Roman" panose="02020603050405020304" pitchFamily="18" charset="0"/>
                <a:cs typeface="Times New Roman" panose="02020603050405020304" pitchFamily="18" charset="0"/>
              </a:rPr>
              <a:t>кітабында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клиеттермен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жұмыста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қажетті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принципиалды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бағыттың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негізін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көзқарасы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бойынша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тұлға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организміндегі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біткен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тенденцияларды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өзінің</a:t>
            </a:r>
            <a:r>
              <a:rPr lang="ru-RU" sz="2000" dirty="0">
                <a:latin typeface="Times New Roman" panose="02020603050405020304" pitchFamily="18" charset="0"/>
                <a:cs typeface="Times New Roman" panose="02020603050405020304" pitchFamily="18" charset="0"/>
              </a:rPr>
              <a:t> даму </a:t>
            </a:r>
            <a:r>
              <a:rPr lang="ru-RU" sz="2000" dirty="0" err="1">
                <a:latin typeface="Times New Roman" panose="02020603050405020304" pitchFamily="18" charset="0"/>
                <a:cs typeface="Times New Roman" panose="02020603050405020304" pitchFamily="18" charset="0"/>
              </a:rPr>
              <a:t>үрдісінде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басшылыққа</a:t>
            </a:r>
            <a:r>
              <a:rPr lang="ru-RU" sz="2000" dirty="0">
                <a:latin typeface="Times New Roman" panose="02020603050405020304" pitchFamily="18" charset="0"/>
                <a:cs typeface="Times New Roman" panose="02020603050405020304" pitchFamily="18" charset="0"/>
              </a:rPr>
              <a:t> ала </a:t>
            </a:r>
            <a:r>
              <a:rPr lang="ru-RU" sz="2000" dirty="0" err="1">
                <a:latin typeface="Times New Roman" panose="02020603050405020304" pitchFamily="18" charset="0"/>
                <a:cs typeface="Times New Roman" panose="02020603050405020304" pitchFamily="18" charset="0"/>
              </a:rPr>
              <a:t>отырып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шынайылықпен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өзара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әрекеттеседі.Адам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туындаған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мәселені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шешу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мінез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құлқын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қажетті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тәсілмен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бағыттауға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арналған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құзыреттілікке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қабілет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қарым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қатынас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орнатуға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мүмкіндігі</a:t>
            </a:r>
            <a:r>
              <a:rPr lang="ru-RU" sz="2000" dirty="0">
                <a:latin typeface="Times New Roman" panose="02020603050405020304" pitchFamily="18" charset="0"/>
                <a:cs typeface="Times New Roman" panose="02020603050405020304" pitchFamily="18" charset="0"/>
              </a:rPr>
              <a:t> бар </a:t>
            </a:r>
            <a:r>
              <a:rPr lang="ru-RU" sz="2000" dirty="0" err="1">
                <a:latin typeface="Times New Roman" panose="02020603050405020304" pitchFamily="18" charset="0"/>
                <a:cs typeface="Times New Roman" panose="02020603050405020304" pitchFamily="18" charset="0"/>
              </a:rPr>
              <a:t>әлеуметтік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құндылықтар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аймағында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ғана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дамиды</a:t>
            </a:r>
            <a:r>
              <a:rPr lang="ru-RU" sz="2000" dirty="0">
                <a:latin typeface="Times New Roman" panose="02020603050405020304" pitchFamily="18" charset="0"/>
                <a:cs typeface="Times New Roman" panose="02020603050405020304" pitchFamily="18" charset="0"/>
              </a:rPr>
              <a:t>. Клиентке </a:t>
            </a:r>
            <a:r>
              <a:rPr lang="ru-RU" sz="2000" dirty="0" err="1">
                <a:latin typeface="Times New Roman" panose="02020603050405020304" pitchFamily="18" charset="0"/>
                <a:cs typeface="Times New Roman" panose="02020603050405020304" pitchFamily="18" charset="0"/>
              </a:rPr>
              <a:t>бағытталған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тұрғылардың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негізгі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ұғымдары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Тәжірибе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алаңы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Өздік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шынайы</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идеалды</a:t>
            </a:r>
            <a:r>
              <a:rPr lang="ru-RU" sz="2000" dirty="0">
                <a:latin typeface="Times New Roman" panose="02020603050405020304" pitchFamily="18" charset="0"/>
                <a:cs typeface="Times New Roman" panose="02020603050405020304" pitchFamily="18" charset="0"/>
              </a:rPr>
              <a:t> Мен”.</a:t>
            </a:r>
            <a:endParaRPr lang="" sz="2000" dirty="0">
              <a:latin typeface="Times New Roman" panose="02020603050405020304" pitchFamily="18" charset="0"/>
              <a:cs typeface="Times New Roman" panose="02020603050405020304" pitchFamily="18" charset="0"/>
            </a:endParaRPr>
          </a:p>
        </p:txBody>
      </p:sp>
      <p:sp>
        <p:nvSpPr>
          <p:cNvPr id="4" name="Дата 3">
            <a:extLst>
              <a:ext uri="{FF2B5EF4-FFF2-40B4-BE49-F238E27FC236}">
                <a16:creationId xmlns:a16="http://schemas.microsoft.com/office/drawing/2014/main" id="{3AA5F9D7-4979-7141-842D-351FF4528165}"/>
              </a:ext>
            </a:extLst>
          </p:cNvPr>
          <p:cNvSpPr>
            <a:spLocks noGrp="1"/>
          </p:cNvSpPr>
          <p:nvPr>
            <p:ph type="dt" sz="half" idx="10"/>
          </p:nvPr>
        </p:nvSpPr>
        <p:spPr/>
        <p:txBody>
          <a:bodyPr/>
          <a:lstStyle/>
          <a:p>
            <a:pPr rtl="0"/>
            <a:fld id="{7EA467F0-67F1-4FFB-84D6-E0366AF5D58F}" type="datetime1">
              <a:rPr lang="ru-RU" smtClean="0"/>
              <a:t>вс 27.03.22</a:t>
            </a:fld>
            <a:endParaRPr lang="en-US"/>
          </a:p>
        </p:txBody>
      </p:sp>
    </p:spTree>
    <p:extLst>
      <p:ext uri="{BB962C8B-B14F-4D97-AF65-F5344CB8AC3E}">
        <p14:creationId xmlns:p14="http://schemas.microsoft.com/office/powerpoint/2010/main" val="32228599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992_TF56410444" id="{B90EE3AD-7B87-4DBC-A32F-68F479F575F4}" vid="{514B2A49-20D6-4A2D-8438-3789ECD2BF98}"/>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{94309A5A-FA4E-436A-AA29-A6DB1E6FCC59}tf56410444_win32</Template>
  <TotalTime>0</TotalTime>
  <Words>3324</Words>
  <Application>Microsoft Office PowerPoint</Application>
  <PresentationFormat>Широкоэкранный</PresentationFormat>
  <Paragraphs>144</Paragraphs>
  <Slides>38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38</vt:i4>
      </vt:variant>
    </vt:vector>
  </HeadingPairs>
  <TitlesOfParts>
    <vt:vector size="44" baseType="lpstr">
      <vt:lpstr>Avenir Next LT Pro</vt:lpstr>
      <vt:lpstr>Calibri</vt:lpstr>
      <vt:lpstr>Century Gothic</vt:lpstr>
      <vt:lpstr>Garamond</vt:lpstr>
      <vt:lpstr>Times New Roman</vt:lpstr>
      <vt:lpstr>СавонVTI</vt:lpstr>
      <vt:lpstr>9 лекция. Гуманисттік терапия. К. Роджерстің клиентке бағытталған бағыты</vt:lpstr>
      <vt:lpstr>Карл Роджерс</vt:lpstr>
      <vt:lpstr>Презентация PowerPoint</vt:lpstr>
      <vt:lpstr>Клиентке бағытталған терапияның негізгі жағдайлары, принциптері және ондағы кеңес беру үрдісін ұйымдастыру</vt:lpstr>
      <vt:lpstr>Мақсаттары мен міндеттері</vt:lpstr>
      <vt:lpstr>Терапиялық негізгі жағдайлар</vt:lpstr>
      <vt:lpstr>Презентация PowerPoint</vt:lpstr>
      <vt:lpstr>Презентация PowerPoint</vt:lpstr>
      <vt:lpstr>К. Роджерстің клиентке бағытталған бағыты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Кеңес беруші мен клиенттің өзара қатынасы: эмпатия, шынайылық, сенім</vt:lpstr>
      <vt:lpstr>Презентация PowerPoint</vt:lpstr>
      <vt:lpstr>Презентация PowerPoint</vt:lpstr>
      <vt:lpstr>Презентация PowerPoint</vt:lpstr>
      <vt:lpstr>Презентация PowerPoint</vt:lpstr>
      <vt:lpstr>Эмпатия</vt:lpstr>
      <vt:lpstr>Ашықтық</vt:lpstr>
      <vt:lpstr>Презентация PowerPoint</vt:lpstr>
      <vt:lpstr>Презентация PowerPoint</vt:lpstr>
      <vt:lpstr>Сенім</vt:lpstr>
      <vt:lpstr>Клиентке бағытталған бағыттың негізгі принциптері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Клиентке бағытталған бағыттың техникалары мен тәсілдері</vt:lpstr>
      <vt:lpstr>Презентация PowerPoint</vt:lpstr>
      <vt:lpstr>Презентация PowerPoint</vt:lpstr>
      <vt:lpstr>Пайдаланылған әдебиеттер тізімі:</vt:lpstr>
      <vt:lpstr>Назарларыңызға рахмет!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Р.Немов: Психологиялық кеңес беру негіздері</dc:title>
  <dc:creator/>
  <cp:lastModifiedBy/>
  <cp:revision>6</cp:revision>
  <dcterms:created xsi:type="dcterms:W3CDTF">2022-02-23T18:18:58Z</dcterms:created>
  <dcterms:modified xsi:type="dcterms:W3CDTF">2022-03-27T14:32:49Z</dcterms:modified>
</cp:coreProperties>
</file>